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sldIdLst>
    <p:sldId id="257" r:id="rId6"/>
    <p:sldId id="259" r:id="rId7"/>
    <p:sldId id="258" r:id="rId8"/>
    <p:sldId id="299" r:id="rId9"/>
    <p:sldId id="291" r:id="rId10"/>
    <p:sldId id="261" r:id="rId11"/>
    <p:sldId id="300" r:id="rId12"/>
    <p:sldId id="266" r:id="rId13"/>
    <p:sldId id="272" r:id="rId14"/>
    <p:sldId id="268" r:id="rId15"/>
    <p:sldId id="271" r:id="rId16"/>
    <p:sldId id="264" r:id="rId17"/>
    <p:sldId id="273" r:id="rId18"/>
    <p:sldId id="292" r:id="rId19"/>
    <p:sldId id="260" r:id="rId20"/>
    <p:sldId id="263" r:id="rId21"/>
    <p:sldId id="274" r:id="rId22"/>
    <p:sldId id="277" r:id="rId23"/>
    <p:sldId id="275" r:id="rId24"/>
    <p:sldId id="296" r:id="rId25"/>
    <p:sldId id="289" r:id="rId26"/>
    <p:sldId id="281" r:id="rId27"/>
    <p:sldId id="278" r:id="rId28"/>
    <p:sldId id="276" r:id="rId29"/>
    <p:sldId id="279" r:id="rId30"/>
    <p:sldId id="280" r:id="rId31"/>
    <p:sldId id="282" r:id="rId32"/>
    <p:sldId id="284" r:id="rId33"/>
    <p:sldId id="285" r:id="rId34"/>
    <p:sldId id="286" r:id="rId35"/>
    <p:sldId id="287" r:id="rId36"/>
    <p:sldId id="283" r:id="rId37"/>
    <p:sldId id="297" r:id="rId38"/>
    <p:sldId id="298" r:id="rId39"/>
    <p:sldId id="293" r:id="rId40"/>
    <p:sldId id="294" r:id="rId41"/>
    <p:sldId id="288" r:id="rId42"/>
    <p:sldId id="290" r:id="rId43"/>
  </p:sldIdLst>
  <p:sldSz cx="11522075" cy="6480175"/>
  <p:notesSz cx="6022975" cy="1106328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zaVDxHZV1OqsQbE3MAWu+Q==" hashData="nb16ov3JZWpR8Fz74iibpoQv2jE="/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33CC33"/>
    <a:srgbClr val="DDDDDD"/>
    <a:srgbClr val="FF0000"/>
    <a:srgbClr val="FFFF00"/>
    <a:srgbClr val="00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75" y="4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E36C-9EF4-4454-B00C-C931BC5380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2CDB2-EAC4-435C-8F50-34E4EEE20C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7196-2785-4C29-B71A-6D9EC7706C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576263" y="258763"/>
            <a:ext cx="10369550" cy="55292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D838-B15D-4CCD-8E62-0B3FEB8E94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00589-5B39-4F1B-888B-F6D956598DD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E6C5-1E9E-48F5-84FC-32096A5FF9D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6B28E-3CA8-4A9B-A41E-1EEC2D4C64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C05F-2980-43FB-9972-4AA5E80FB9F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57E4-6CB1-47FE-BCCD-53FC5C3F1C3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3210-C9BF-4A5A-A43F-B4801EFC092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580B1-5F23-445F-9618-AA8FE8B5F1E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E8F4-407D-4BB1-8135-82F962E616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68C0C-AE40-4C27-AB45-95600A068D3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88A84-5110-490B-8473-D6E38C8BC4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7432-4D51-43C6-93BD-A1FE72AD73E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C39B-98B6-472D-8772-B6095D4A7A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56C83-D2EE-4205-9631-E2958CB74F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76B9-4CEE-4595-8CA1-E627E7F49C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3C01-780C-4CF6-AD43-85BED58DF1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58B1-654E-4B1B-BA7E-A836769CEF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9963B-DF25-4071-B59E-5847EEB5CE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6AEC-A158-4F63-B802-65BAE5C079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E0E2C-B98B-4FAE-9533-2139C33A03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6517-3159-401F-B5A4-0F51BAD05F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46B3A-792C-4304-9829-33F13BBE4E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78DD-B259-48E1-853A-0B66818EE8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6E8D-6C11-4FBA-9F8F-B1F0B312CE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61328-1120-408A-A921-3391D0E98D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60511-B81C-40C3-8177-87FFE2F7AE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CA67C-7097-4DB5-AC78-D8716D9DA1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33B1-58F3-4FB8-A34D-B7078225E2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4030-268E-4C63-90EE-EE6BA4A1E3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8D64-D086-460F-959E-40468DA592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1BEAD-852B-420C-97DB-17DA53E15C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0B47-EF59-4BFD-A82F-02F8CF291D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DD91-7C8C-465F-8365-5557E489FC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403D-4352-4BE2-94E1-536329F927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3B9BF-E03C-4E27-A4E4-AAB5286633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E2944-032B-4B6B-843D-5C1156944E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1D0E7-9E8D-445D-99C0-45C852AD47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634D-EE3A-4557-B675-E7117822C6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375C-F8CA-4085-962B-1B921C469F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373C0-1F6D-484A-B405-2691A0DA1A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9464F-9596-4FC4-AB15-93CB1DF217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F8E9-859D-4F34-B2E4-9B1A20CA7E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E03E-9E5A-4DF4-BDF8-8D7EA18980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F333-4755-4378-8024-7AF28F61EA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303E4-29C5-4D95-B2E1-2921F7E4AF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C8E93-BB42-4454-9443-8579191B64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166F5-0538-468F-9793-6D19A01CB3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9C81-6552-4487-8B4B-B88C925992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CC9E-55C7-4240-A322-35D96646CA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DC13E-2F42-4646-B1F8-4B60700F34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7F31-2286-4B50-97CE-ED5F3ED694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A0CB-632B-4BE2-9511-BD21C2EC63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143B-3B81-4C3B-9BB2-9D31A7F243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2888"/>
            <a:ext cx="103695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E15B5ACC-D9DE-4C6F-A33A-D6CD08F4AD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ransition>
    <p:fade/>
  </p:transition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2888"/>
            <a:ext cx="103695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9225" cy="449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49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5900738"/>
            <a:ext cx="2689225" cy="449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2AAAA4C4-923B-442F-B696-F52D392413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ransition>
    <p:fade/>
  </p:transition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664D17D-3C30-4382-8779-521428C348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2888"/>
            <a:ext cx="103695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76C8C217-AB62-40C9-8147-3FE044F75C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ransition>
    <p:fade/>
  </p:transition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2888"/>
            <a:ext cx="1036955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6588" y="5900738"/>
            <a:ext cx="26892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3" tIns="51431" rIns="102863" bIns="51431" numCol="1" anchor="t" anchorCtr="0" compatLnSpc="1">
            <a:prstTxWarp prst="textNoShape">
              <a:avLst/>
            </a:prstTxWarp>
          </a:bodyPr>
          <a:lstStyle>
            <a:lvl1pPr algn="r">
              <a:defRPr sz="1600" b="0"/>
            </a:lvl1pPr>
          </a:lstStyle>
          <a:p>
            <a:pPr>
              <a:defRPr/>
            </a:pPr>
            <a:fld id="{5B98ED64-F4C6-41D1-941C-2172474639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ransition>
    <p:fade/>
  </p:transition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28700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717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289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6861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43375" indent="-257175" algn="l" defTabSz="1028700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3491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3492" name="Oval 5"/>
          <p:cNvSpPr>
            <a:spLocks noChangeAspect="1" noChangeArrowheads="1"/>
          </p:cNvSpPr>
          <p:nvPr/>
        </p:nvSpPr>
        <p:spPr bwMode="auto">
          <a:xfrm>
            <a:off x="-1169988" y="2087563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8925" y="1727200"/>
            <a:ext cx="91471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  <a:defRPr/>
            </a:pPr>
            <a:r>
              <a:rPr lang="nl-NL" sz="9000">
                <a:solidFill>
                  <a:schemeClr val="bg1"/>
                </a:solidFill>
              </a:rPr>
              <a:t>HERBALIFE</a:t>
            </a:r>
            <a:r>
              <a:rPr lang="nl-NL" sz="6100" b="0">
                <a:solidFill>
                  <a:schemeClr val="bg1"/>
                </a:solidFill>
              </a:rPr>
              <a:t> </a:t>
            </a:r>
          </a:p>
          <a:p>
            <a:pPr algn="r" defTabSz="1028700">
              <a:lnSpc>
                <a:spcPct val="90000"/>
              </a:lnSpc>
              <a:defRPr/>
            </a:pPr>
            <a:r>
              <a:rPr lang="nl-NL" sz="9000" b="0">
                <a:solidFill>
                  <a:schemeClr val="bg1"/>
                </a:solidFill>
                <a:latin typeface="Arial Narrow" pitchFamily="34" charset="0"/>
              </a:rPr>
              <a:t>FITCHECK</a:t>
            </a:r>
          </a:p>
        </p:txBody>
      </p:sp>
      <p:pic>
        <p:nvPicPr>
          <p:cNvPr id="63494" name="Picture 8" descr="IHM_NL-BENL_Crp11Stacked_WO-Outl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50813"/>
            <a:ext cx="1042987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Oval 9"/>
          <p:cNvSpPr>
            <a:spLocks noChangeAspect="1" noChangeArrowheads="1"/>
          </p:cNvSpPr>
          <p:nvPr/>
        </p:nvSpPr>
        <p:spPr bwMode="auto">
          <a:xfrm>
            <a:off x="576263" y="34559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3496" name="Oval 10"/>
          <p:cNvSpPr>
            <a:spLocks noChangeAspect="1" noChangeArrowheads="1"/>
          </p:cNvSpPr>
          <p:nvPr/>
        </p:nvSpPr>
        <p:spPr bwMode="auto">
          <a:xfrm>
            <a:off x="2305050" y="4895850"/>
            <a:ext cx="1223963" cy="1220788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3497" name="Oval 11"/>
          <p:cNvSpPr>
            <a:spLocks noChangeAspect="1" noChangeArrowheads="1"/>
          </p:cNvSpPr>
          <p:nvPr/>
        </p:nvSpPr>
        <p:spPr bwMode="auto">
          <a:xfrm>
            <a:off x="10369550" y="1511300"/>
            <a:ext cx="576263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3498" name="Oval 12"/>
          <p:cNvSpPr>
            <a:spLocks noChangeAspect="1" noChangeArrowheads="1"/>
          </p:cNvSpPr>
          <p:nvPr/>
        </p:nvSpPr>
        <p:spPr bwMode="auto">
          <a:xfrm>
            <a:off x="9001125" y="503238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val 2"/>
          <p:cNvSpPr>
            <a:spLocks noChangeAspect="1" noChangeArrowheads="1"/>
          </p:cNvSpPr>
          <p:nvPr/>
        </p:nvSpPr>
        <p:spPr bwMode="auto">
          <a:xfrm>
            <a:off x="9577388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1683" name="Oval 3"/>
          <p:cNvSpPr>
            <a:spLocks noChangeAspect="1" noChangeArrowheads="1"/>
          </p:cNvSpPr>
          <p:nvPr/>
        </p:nvSpPr>
        <p:spPr bwMode="auto">
          <a:xfrm>
            <a:off x="-7416800" y="187166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1684" name="Oval 4"/>
          <p:cNvSpPr>
            <a:spLocks noChangeAspect="1" noChangeArrowheads="1"/>
          </p:cNvSpPr>
          <p:nvPr/>
        </p:nvSpPr>
        <p:spPr bwMode="auto">
          <a:xfrm>
            <a:off x="10567988" y="287338"/>
            <a:ext cx="1908175" cy="19034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1685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376488" y="690563"/>
            <a:ext cx="49688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altLang="nl-NL" sz="4400" b="0">
                <a:solidFill>
                  <a:schemeClr val="bg1"/>
                </a:solidFill>
                <a:latin typeface="Arial Narrow" pitchFamily="34" charset="0"/>
              </a:rPr>
              <a:t>RUSTMETABOLISME</a:t>
            </a:r>
            <a:endParaRPr lang="nl-NL" altLang="nl-NL" sz="4400">
              <a:solidFill>
                <a:schemeClr val="bg1"/>
              </a:solidFill>
              <a:latin typeface="Arial Narrow" pitchFamily="34" charset="0"/>
            </a:endParaRPr>
          </a:p>
          <a:p>
            <a:pPr defTabSz="1028700">
              <a:lnSpc>
                <a:spcPct val="90000"/>
              </a:lnSpc>
              <a:defRPr/>
            </a:pPr>
            <a:r>
              <a:rPr lang="nl-NL" altLang="nl-NL" sz="4400">
                <a:solidFill>
                  <a:schemeClr val="bg1"/>
                </a:solidFill>
              </a:rPr>
              <a:t>BMR</a:t>
            </a:r>
          </a:p>
        </p:txBody>
      </p:sp>
      <p:sp>
        <p:nvSpPr>
          <p:cNvPr id="71687" name="Oval 7"/>
          <p:cNvSpPr>
            <a:spLocks noChangeAspect="1" noChangeArrowheads="1"/>
          </p:cNvSpPr>
          <p:nvPr/>
        </p:nvSpPr>
        <p:spPr bwMode="auto">
          <a:xfrm>
            <a:off x="10082213" y="360363"/>
            <a:ext cx="863600" cy="862012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1688" name="Oval 8"/>
          <p:cNvSpPr>
            <a:spLocks noChangeAspect="1" noChangeArrowheads="1"/>
          </p:cNvSpPr>
          <p:nvPr/>
        </p:nvSpPr>
        <p:spPr bwMode="auto">
          <a:xfrm>
            <a:off x="792163" y="3311525"/>
            <a:ext cx="1006475" cy="1003300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1689" name="Oval 9"/>
          <p:cNvSpPr>
            <a:spLocks noChangeAspect="1" noChangeArrowheads="1"/>
          </p:cNvSpPr>
          <p:nvPr/>
        </p:nvSpPr>
        <p:spPr bwMode="auto">
          <a:xfrm>
            <a:off x="2089150" y="5327650"/>
            <a:ext cx="863600" cy="8620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630238"/>
            <a:ext cx="9445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Oval 11" descr="buik"/>
          <p:cNvSpPr>
            <a:spLocks noChangeAspect="1" noChangeArrowheads="1"/>
          </p:cNvSpPr>
          <p:nvPr/>
        </p:nvSpPr>
        <p:spPr bwMode="auto">
          <a:xfrm>
            <a:off x="7056438" y="2087563"/>
            <a:ext cx="3960812" cy="3960812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447925" y="2511425"/>
            <a:ext cx="446563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altLang="nl-NL" sz="3200" b="0">
                <a:solidFill>
                  <a:schemeClr val="bg1"/>
                </a:solidFill>
              </a:rPr>
              <a:t>Minimale hoeveelheid energie (calorieën) die je lichaam in rust nodig heeft om goed te kunnen functioneren</a:t>
            </a:r>
          </a:p>
        </p:txBody>
      </p:sp>
      <p:grpSp>
        <p:nvGrpSpPr>
          <p:cNvPr id="71693" name="Oval 13"/>
          <p:cNvGrpSpPr>
            <a:grpSpLocks noChangeAspect="1"/>
          </p:cNvGrpSpPr>
          <p:nvPr/>
        </p:nvGrpSpPr>
        <p:grpSpPr bwMode="auto">
          <a:xfrm>
            <a:off x="7597775" y="2843213"/>
            <a:ext cx="3097213" cy="2462212"/>
            <a:chOff x="4808" y="1770"/>
            <a:chExt cx="1889" cy="1502"/>
          </a:xfrm>
        </p:grpSpPr>
        <p:pic>
          <p:nvPicPr>
            <p:cNvPr id="71696" name="Oval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8" y="1770"/>
              <a:ext cx="1889" cy="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97" name="Text Box 15"/>
            <p:cNvSpPr txBox="1">
              <a:spLocks noChangeArrowheads="1"/>
            </p:cNvSpPr>
            <p:nvPr/>
          </p:nvSpPr>
          <p:spPr bwMode="auto">
            <a:xfrm>
              <a:off x="5081" y="1986"/>
              <a:ext cx="1318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1800" b="0"/>
            </a:p>
          </p:txBody>
        </p:sp>
      </p:grpSp>
      <p:pic>
        <p:nvPicPr>
          <p:cNvPr id="71694" name="Picture 14" descr="mo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3328988"/>
            <a:ext cx="2100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Picture 18" descr="fire_PNG6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1988" y="3443288"/>
            <a:ext cx="15113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spect="1" noChangeArrowheads="1"/>
          </p:cNvSpPr>
          <p:nvPr/>
        </p:nvSpPr>
        <p:spPr bwMode="auto">
          <a:xfrm>
            <a:off x="10729913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2707" name="Oval 3"/>
          <p:cNvSpPr>
            <a:spLocks noChangeAspect="1" noChangeArrowheads="1"/>
          </p:cNvSpPr>
          <p:nvPr/>
        </p:nvSpPr>
        <p:spPr bwMode="auto">
          <a:xfrm>
            <a:off x="-6048375" y="396081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2708" name="Oval 4"/>
          <p:cNvSpPr>
            <a:spLocks noChangeAspect="1" noChangeArrowheads="1"/>
          </p:cNvSpPr>
          <p:nvPr/>
        </p:nvSpPr>
        <p:spPr bwMode="auto">
          <a:xfrm>
            <a:off x="9901238" y="-144463"/>
            <a:ext cx="2700337" cy="26939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2709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305050" y="719138"/>
            <a:ext cx="6769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METABOLISCHE </a:t>
            </a:r>
          </a:p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LEEFTIJD</a:t>
            </a:r>
            <a:endParaRPr lang="nl-NL" sz="4400">
              <a:solidFill>
                <a:schemeClr val="bg1"/>
              </a:solidFill>
            </a:endParaRPr>
          </a:p>
        </p:txBody>
      </p:sp>
      <p:sp>
        <p:nvSpPr>
          <p:cNvPr id="72711" name="Oval 9"/>
          <p:cNvSpPr>
            <a:spLocks noChangeAspect="1" noChangeArrowheads="1"/>
          </p:cNvSpPr>
          <p:nvPr/>
        </p:nvSpPr>
        <p:spPr bwMode="auto">
          <a:xfrm>
            <a:off x="10514013" y="496887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2712" name="Oval 10"/>
          <p:cNvSpPr>
            <a:spLocks noChangeAspect="1" noChangeArrowheads="1"/>
          </p:cNvSpPr>
          <p:nvPr/>
        </p:nvSpPr>
        <p:spPr bwMode="auto">
          <a:xfrm>
            <a:off x="504825" y="4032250"/>
            <a:ext cx="792163" cy="7905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7271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587375"/>
            <a:ext cx="936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Oval 12"/>
          <p:cNvSpPr>
            <a:spLocks noChangeAspect="1" noChangeArrowheads="1"/>
          </p:cNvSpPr>
          <p:nvPr/>
        </p:nvSpPr>
        <p:spPr bwMode="auto">
          <a:xfrm>
            <a:off x="1728788" y="4884738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2715" name="Oval 13" descr="Echte leeftijd"/>
          <p:cNvSpPr>
            <a:spLocks noChangeAspect="1" noChangeArrowheads="1"/>
          </p:cNvSpPr>
          <p:nvPr/>
        </p:nvSpPr>
        <p:spPr bwMode="auto">
          <a:xfrm>
            <a:off x="5992813" y="1695450"/>
            <a:ext cx="4105275" cy="4105275"/>
          </a:xfrm>
          <a:prstGeom prst="ellipse">
            <a:avLst/>
          </a:prstGeom>
          <a:solidFill>
            <a:srgbClr val="3366FF"/>
          </a:solidFill>
          <a:ln w="412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9950" name="Text Box 12"/>
          <p:cNvSpPr txBox="1">
            <a:spLocks noChangeArrowheads="1"/>
          </p:cNvSpPr>
          <p:nvPr/>
        </p:nvSpPr>
        <p:spPr bwMode="auto">
          <a:xfrm>
            <a:off x="2305050" y="2447925"/>
            <a:ext cx="36004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altLang="nl-NL" sz="3200" b="0">
                <a:solidFill>
                  <a:schemeClr val="bg1"/>
                </a:solidFill>
              </a:rPr>
              <a:t>Met welke leeftijd komt jouw stofwisseling overeen?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657850" y="2501900"/>
            <a:ext cx="3959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5000"/>
              </a:lnSpc>
            </a:pPr>
            <a:r>
              <a:rPr lang="nl-NL" sz="6000" b="0">
                <a:solidFill>
                  <a:schemeClr val="bg1"/>
                </a:solidFill>
              </a:rPr>
              <a:t>JE</a:t>
            </a:r>
            <a:r>
              <a:rPr lang="nl-NL" sz="6600" b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85000"/>
              </a:lnSpc>
            </a:pPr>
            <a:r>
              <a:rPr lang="nl-NL" sz="7200">
                <a:solidFill>
                  <a:schemeClr val="bg1"/>
                </a:solidFill>
              </a:rPr>
              <a:t>ECHTE</a:t>
            </a:r>
          </a:p>
          <a:p>
            <a:pPr algn="r">
              <a:lnSpc>
                <a:spcPct val="85000"/>
              </a:lnSpc>
            </a:pPr>
            <a:r>
              <a:rPr lang="nl-NL" sz="6000" b="0">
                <a:solidFill>
                  <a:schemeClr val="bg1"/>
                </a:solidFill>
                <a:latin typeface="Arial Narrow" pitchFamily="34" charset="0"/>
              </a:rPr>
              <a:t>LEEFTIJD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7200900" y="1468438"/>
            <a:ext cx="12239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9600">
                <a:solidFill>
                  <a:schemeClr val="bg1"/>
                </a:solidFill>
                <a:latin typeface="Arial Rounded MT Bold" pitchFamily="34" charset="0"/>
              </a:rPr>
              <a:t>+</a:t>
            </a:r>
          </a:p>
        </p:txBody>
      </p:sp>
      <p:sp>
        <p:nvSpPr>
          <p:cNvPr id="72719" name="Line 16"/>
          <p:cNvSpPr>
            <a:spLocks noChangeShapeType="1"/>
          </p:cNvSpPr>
          <p:nvPr/>
        </p:nvSpPr>
        <p:spPr bwMode="auto">
          <a:xfrm>
            <a:off x="7529513" y="2905125"/>
            <a:ext cx="611187" cy="0"/>
          </a:xfrm>
          <a:prstGeom prst="line">
            <a:avLst/>
          </a:prstGeom>
          <a:noFill/>
          <a:ln w="1619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spect="1" noChangeArrowheads="1"/>
          </p:cNvSpPr>
          <p:nvPr/>
        </p:nvSpPr>
        <p:spPr bwMode="auto">
          <a:xfrm>
            <a:off x="10956925" y="-471488"/>
            <a:ext cx="6478588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8611" name="Oval 3"/>
          <p:cNvSpPr>
            <a:spLocks noChangeAspect="1" noChangeArrowheads="1"/>
          </p:cNvSpPr>
          <p:nvPr/>
        </p:nvSpPr>
        <p:spPr bwMode="auto">
          <a:xfrm>
            <a:off x="-3887788" y="4824413"/>
            <a:ext cx="11449051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8612" name="Oval 4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76488" y="936625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% VOCHT</a:t>
            </a:r>
            <a:endParaRPr lang="nl-NL" sz="4400" b="0">
              <a:solidFill>
                <a:schemeClr val="bg1"/>
              </a:solidFill>
            </a:endParaRPr>
          </a:p>
        </p:txBody>
      </p:sp>
      <p:sp>
        <p:nvSpPr>
          <p:cNvPr id="68614" name="Oval 6"/>
          <p:cNvSpPr>
            <a:spLocks noChangeAspect="1" noChangeArrowheads="1"/>
          </p:cNvSpPr>
          <p:nvPr/>
        </p:nvSpPr>
        <p:spPr bwMode="auto">
          <a:xfrm>
            <a:off x="2736850" y="5184775"/>
            <a:ext cx="863600" cy="8620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8615" name="Oval 7"/>
          <p:cNvSpPr>
            <a:spLocks noChangeAspect="1" noChangeArrowheads="1"/>
          </p:cNvSpPr>
          <p:nvPr/>
        </p:nvSpPr>
        <p:spPr bwMode="auto">
          <a:xfrm>
            <a:off x="360363" y="4535488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630238"/>
            <a:ext cx="85407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60363" y="2744788"/>
            <a:ext cx="57610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defRPr/>
            </a:pPr>
            <a:r>
              <a:rPr lang="nl-BE" altLang="nl-BE" sz="3200" b="0">
                <a:solidFill>
                  <a:schemeClr val="bg1"/>
                </a:solidFill>
              </a:rPr>
              <a:t>Vrouwen: ideaal 45% - 60%</a:t>
            </a:r>
          </a:p>
          <a:p>
            <a:pPr defTabSz="1028700">
              <a:defRPr/>
            </a:pPr>
            <a:endParaRPr lang="nl-BE" altLang="nl-BE" sz="2400" b="0">
              <a:solidFill>
                <a:schemeClr val="bg1"/>
              </a:solidFill>
            </a:endParaRPr>
          </a:p>
          <a:p>
            <a:pPr defTabSz="1028700">
              <a:defRPr/>
            </a:pPr>
            <a:r>
              <a:rPr lang="nl-BE" altLang="nl-BE" sz="3200" b="0">
                <a:solidFill>
                  <a:schemeClr val="bg1"/>
                </a:solidFill>
              </a:rPr>
              <a:t>Mannen: ideaal 50% -  65%</a:t>
            </a:r>
            <a:endParaRPr lang="nl-NL" sz="3200" b="0">
              <a:solidFill>
                <a:schemeClr val="bg1"/>
              </a:solidFill>
            </a:endParaRPr>
          </a:p>
        </p:txBody>
      </p:sp>
      <p:sp>
        <p:nvSpPr>
          <p:cNvPr id="68618" name="Oval 13"/>
          <p:cNvSpPr>
            <a:spLocks noChangeAspect="1" noChangeArrowheads="1"/>
          </p:cNvSpPr>
          <p:nvPr/>
        </p:nvSpPr>
        <p:spPr bwMode="auto">
          <a:xfrm>
            <a:off x="6553200" y="1727200"/>
            <a:ext cx="3024188" cy="3024188"/>
          </a:xfrm>
          <a:prstGeom prst="ellipse">
            <a:avLst/>
          </a:prstGeom>
          <a:solidFill>
            <a:srgbClr val="33CCCC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570663" y="2112963"/>
            <a:ext cx="29527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nl-NL" sz="4000" b="0">
                <a:solidFill>
                  <a:schemeClr val="bg1"/>
                </a:solidFill>
              </a:rPr>
              <a:t>TEKORT aan water </a:t>
            </a:r>
          </a:p>
          <a:p>
            <a:pPr algn="ctr" defTabSz="1028700">
              <a:defRPr/>
            </a:pPr>
            <a:r>
              <a:rPr lang="nl-NL" sz="4000" b="0">
                <a:solidFill>
                  <a:schemeClr val="bg1"/>
                </a:solidFill>
              </a:rPr>
              <a:t>kan leiden </a:t>
            </a:r>
          </a:p>
          <a:p>
            <a:pPr algn="ctr" defTabSz="1028700">
              <a:defRPr/>
            </a:pPr>
            <a:r>
              <a:rPr lang="nl-NL" sz="4000" b="0">
                <a:solidFill>
                  <a:schemeClr val="bg1"/>
                </a:solidFill>
              </a:rPr>
              <a:t>tot</a:t>
            </a:r>
          </a:p>
        </p:txBody>
      </p:sp>
      <p:pic>
        <p:nvPicPr>
          <p:cNvPr id="68620" name="Picture 17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77199" flipH="1" flipV="1">
            <a:off x="8878094" y="3217069"/>
            <a:ext cx="26924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Picture 19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64819" flipH="1">
            <a:off x="4485481" y="3618707"/>
            <a:ext cx="30956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20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14916" flipH="1">
            <a:off x="6543676" y="4884737"/>
            <a:ext cx="27352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Picture 21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67372">
            <a:off x="5125244" y="1140619"/>
            <a:ext cx="27352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256213" y="47942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VERMOEIDHEID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8713788" y="576263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OVERGEWICHT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8281988" y="5761038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CONSTIPATIE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537075" y="518477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DROGE HUID</a:t>
            </a:r>
          </a:p>
        </p:txBody>
      </p:sp>
      <p:pic>
        <p:nvPicPr>
          <p:cNvPr id="68628" name="Picture 26" descr="ARR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826783" flipV="1">
            <a:off x="8480425" y="1169988"/>
            <a:ext cx="28352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8856663" y="4464050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  <a:defRPr/>
            </a:pPr>
            <a:r>
              <a:rPr lang="nl-NL" sz="2400" b="0">
                <a:solidFill>
                  <a:schemeClr val="bg1"/>
                </a:solidFill>
              </a:rPr>
              <a:t>HOOFDPIJN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-287338" y="5999163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600" b="0"/>
              <a:t>Bron; Tanita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4755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4756" name="Oval 4"/>
          <p:cNvSpPr>
            <a:spLocks noChangeAspect="1" noChangeArrowheads="1"/>
          </p:cNvSpPr>
          <p:nvPr/>
        </p:nvSpPr>
        <p:spPr bwMode="auto">
          <a:xfrm>
            <a:off x="-1800225" y="5472113"/>
            <a:ext cx="4537075" cy="45275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4757" name="Oval 5"/>
          <p:cNvSpPr>
            <a:spLocks noChangeAspect="1" noChangeArrowheads="1"/>
          </p:cNvSpPr>
          <p:nvPr/>
        </p:nvSpPr>
        <p:spPr bwMode="auto">
          <a:xfrm>
            <a:off x="-2016125" y="2016125"/>
            <a:ext cx="2339975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4758" name="Oval 6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376488" y="708025"/>
            <a:ext cx="49688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BUIKOMVANG</a:t>
            </a:r>
          </a:p>
          <a:p>
            <a:pPr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in centimeters</a:t>
            </a:r>
            <a:endParaRPr lang="nl-NL" sz="4400" b="0">
              <a:solidFill>
                <a:schemeClr val="bg1"/>
              </a:solidFill>
            </a:endParaRPr>
          </a:p>
        </p:txBody>
      </p:sp>
      <p:sp>
        <p:nvSpPr>
          <p:cNvPr id="44041" name="Oval 9"/>
          <p:cNvSpPr>
            <a:spLocks noChangeAspect="1" noChangeArrowheads="1"/>
          </p:cNvSpPr>
          <p:nvPr/>
        </p:nvSpPr>
        <p:spPr bwMode="auto">
          <a:xfrm>
            <a:off x="7777163" y="503238"/>
            <a:ext cx="3313112" cy="3313112"/>
          </a:xfrm>
          <a:prstGeom prst="ellipse">
            <a:avLst/>
          </a:prstGeom>
          <a:blipFill dpi="0" rotWithShape="0">
            <a:blip r:embed="rId2"/>
            <a:srcRect/>
            <a:stretch>
              <a:fillRect r="-11144"/>
            </a:stretch>
          </a:blipFill>
          <a:ln w="158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74763" name="Oval 11"/>
          <p:cNvSpPr>
            <a:spLocks noChangeAspect="1" noChangeArrowheads="1"/>
          </p:cNvSpPr>
          <p:nvPr/>
        </p:nvSpPr>
        <p:spPr bwMode="auto">
          <a:xfrm>
            <a:off x="10298113" y="43195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4764" name="Oval 12"/>
          <p:cNvSpPr>
            <a:spLocks noChangeAspect="1" noChangeArrowheads="1"/>
          </p:cNvSpPr>
          <p:nvPr/>
        </p:nvSpPr>
        <p:spPr bwMode="auto">
          <a:xfrm>
            <a:off x="8208963" y="5040313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44181" name="Group 149"/>
          <p:cNvGraphicFramePr>
            <a:graphicFrameLocks noGrp="1"/>
          </p:cNvGraphicFramePr>
          <p:nvPr>
            <p:ph/>
          </p:nvPr>
        </p:nvGraphicFramePr>
        <p:xfrm>
          <a:off x="576263" y="3527425"/>
          <a:ext cx="7345362" cy="1712913"/>
        </p:xfrm>
        <a:graphic>
          <a:graphicData uri="http://schemas.openxmlformats.org/drawingml/2006/table">
            <a:tbl>
              <a:tblPr/>
              <a:tblGrid>
                <a:gridCol w="1576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Goed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Risico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Ongezond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94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 – 102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&gt;102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Vrouw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80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– 88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88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4787" name="Picture 72" descr="plain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5445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6048375" y="5343525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600" b="0"/>
              <a:t>Bron: RIVM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79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80" name="Oval 4"/>
          <p:cNvSpPr>
            <a:spLocks noChangeAspect="1" noChangeArrowheads="1"/>
          </p:cNvSpPr>
          <p:nvPr/>
        </p:nvSpPr>
        <p:spPr bwMode="auto">
          <a:xfrm>
            <a:off x="-1169988" y="2087563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58775" y="1223963"/>
            <a:ext cx="91471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  <a:defRPr/>
            </a:pPr>
            <a:r>
              <a:rPr lang="nl-NL" sz="9000">
                <a:solidFill>
                  <a:schemeClr val="bg1"/>
                </a:solidFill>
              </a:rPr>
              <a:t>WAT VIND JE </a:t>
            </a:r>
            <a:r>
              <a:rPr lang="nl-NL" sz="9000" b="0">
                <a:solidFill>
                  <a:schemeClr val="bg1"/>
                </a:solidFill>
              </a:rPr>
              <a:t>ER VAN?</a:t>
            </a:r>
            <a:endParaRPr lang="nl-NL" sz="9000" b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5782" name="Oval 7"/>
          <p:cNvSpPr>
            <a:spLocks noChangeAspect="1" noChangeArrowheads="1"/>
          </p:cNvSpPr>
          <p:nvPr/>
        </p:nvSpPr>
        <p:spPr bwMode="auto">
          <a:xfrm>
            <a:off x="431800" y="19446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83" name="Oval 8"/>
          <p:cNvSpPr>
            <a:spLocks noChangeAspect="1" noChangeArrowheads="1"/>
          </p:cNvSpPr>
          <p:nvPr/>
        </p:nvSpPr>
        <p:spPr bwMode="auto">
          <a:xfrm>
            <a:off x="10082213" y="4608513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84" name="Oval 9"/>
          <p:cNvSpPr>
            <a:spLocks noChangeAspect="1" noChangeArrowheads="1"/>
          </p:cNvSpPr>
          <p:nvPr/>
        </p:nvSpPr>
        <p:spPr bwMode="auto">
          <a:xfrm>
            <a:off x="10369550" y="1511300"/>
            <a:ext cx="576263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5785" name="Oval 10"/>
          <p:cNvSpPr>
            <a:spLocks noChangeAspect="1" noChangeArrowheads="1"/>
          </p:cNvSpPr>
          <p:nvPr/>
        </p:nvSpPr>
        <p:spPr bwMode="auto">
          <a:xfrm>
            <a:off x="3673475" y="5400675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" y="4062413"/>
            <a:ext cx="8713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WAT ZIJN JOUW VERBETERPUNTEN?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3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4" name="Oval 4"/>
          <p:cNvSpPr>
            <a:spLocks noChangeAspect="1" noChangeArrowheads="1"/>
          </p:cNvSpPr>
          <p:nvPr/>
        </p:nvSpPr>
        <p:spPr bwMode="auto">
          <a:xfrm>
            <a:off x="3889375" y="5400675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5" name="Oval 5"/>
          <p:cNvSpPr>
            <a:spLocks noChangeAspect="1" noChangeArrowheads="1"/>
          </p:cNvSpPr>
          <p:nvPr/>
        </p:nvSpPr>
        <p:spPr bwMode="auto">
          <a:xfrm>
            <a:off x="-1169988" y="647700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6" name="Oval 7"/>
          <p:cNvSpPr>
            <a:spLocks noChangeAspect="1" noChangeArrowheads="1"/>
          </p:cNvSpPr>
          <p:nvPr/>
        </p:nvSpPr>
        <p:spPr bwMode="auto">
          <a:xfrm>
            <a:off x="865188" y="48958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7" name="Oval 8"/>
          <p:cNvSpPr>
            <a:spLocks noChangeAspect="1" noChangeArrowheads="1"/>
          </p:cNvSpPr>
          <p:nvPr/>
        </p:nvSpPr>
        <p:spPr bwMode="auto">
          <a:xfrm>
            <a:off x="9937750" y="4248150"/>
            <a:ext cx="1223963" cy="1220788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8" name="Oval 9"/>
          <p:cNvSpPr>
            <a:spLocks noChangeAspect="1" noChangeArrowheads="1"/>
          </p:cNvSpPr>
          <p:nvPr/>
        </p:nvSpPr>
        <p:spPr bwMode="auto">
          <a:xfrm>
            <a:off x="10585450" y="906463"/>
            <a:ext cx="647700" cy="646112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09" name="Oval 10"/>
          <p:cNvSpPr>
            <a:spLocks noChangeAspect="1" noChangeArrowheads="1"/>
          </p:cNvSpPr>
          <p:nvPr/>
        </p:nvSpPr>
        <p:spPr bwMode="auto">
          <a:xfrm>
            <a:off x="720725" y="1439863"/>
            <a:ext cx="863600" cy="862012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6810" name="Text Box 11"/>
          <p:cNvSpPr txBox="1">
            <a:spLocks noChangeArrowheads="1"/>
          </p:cNvSpPr>
          <p:nvPr/>
        </p:nvSpPr>
        <p:spPr bwMode="auto">
          <a:xfrm>
            <a:off x="0" y="792163"/>
            <a:ext cx="97218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/>
            <a:r>
              <a:rPr lang="nl-NL" sz="7200" b="0">
                <a:latin typeface="Arial Narrow" pitchFamily="34" charset="0"/>
              </a:rPr>
              <a:t>ZOU JIJ EEN</a:t>
            </a:r>
          </a:p>
          <a:p>
            <a:pPr algn="r" defTabSz="1028700"/>
            <a:r>
              <a:rPr lang="nl-NL" sz="7200"/>
              <a:t>BETERE VERSIE</a:t>
            </a:r>
          </a:p>
          <a:p>
            <a:pPr algn="r" defTabSz="1028700"/>
            <a:r>
              <a:rPr lang="nl-NL" sz="7200">
                <a:latin typeface="Arial Narrow" pitchFamily="34" charset="0"/>
              </a:rPr>
              <a:t>VAN JEZELF</a:t>
            </a:r>
            <a:r>
              <a:rPr lang="nl-NL" sz="5400" b="0">
                <a:latin typeface="Arial Narrow" pitchFamily="34" charset="0"/>
              </a:rPr>
              <a:t> </a:t>
            </a:r>
          </a:p>
          <a:p>
            <a:pPr algn="r" defTabSz="1028700"/>
            <a:r>
              <a:rPr lang="nl-NL" sz="5400" b="0">
                <a:latin typeface="Arial Narrow" pitchFamily="34" charset="0"/>
              </a:rPr>
              <a:t>WILLEN WORDEN?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27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28" name="Oval 9"/>
          <p:cNvSpPr>
            <a:spLocks noChangeAspect="1" noChangeArrowheads="1"/>
          </p:cNvSpPr>
          <p:nvPr/>
        </p:nvSpPr>
        <p:spPr bwMode="auto">
          <a:xfrm>
            <a:off x="6121400" y="4968875"/>
            <a:ext cx="863600" cy="86201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29" name="Oval 31"/>
          <p:cNvSpPr>
            <a:spLocks noChangeAspect="1" noChangeArrowheads="1"/>
          </p:cNvSpPr>
          <p:nvPr/>
        </p:nvSpPr>
        <p:spPr bwMode="auto">
          <a:xfrm>
            <a:off x="-1638300" y="-1081088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30" name="Oval 34"/>
          <p:cNvSpPr>
            <a:spLocks noChangeAspect="1" noChangeArrowheads="1"/>
          </p:cNvSpPr>
          <p:nvPr/>
        </p:nvSpPr>
        <p:spPr bwMode="auto">
          <a:xfrm>
            <a:off x="10514013" y="1008063"/>
            <a:ext cx="647700" cy="6461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7831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7832" name="Text Box 36"/>
          <p:cNvSpPr txBox="1">
            <a:spLocks noChangeArrowheads="1"/>
          </p:cNvSpPr>
          <p:nvPr/>
        </p:nvSpPr>
        <p:spPr bwMode="auto">
          <a:xfrm>
            <a:off x="3024188" y="936625"/>
            <a:ext cx="676751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WAARDOOR IS JE  </a:t>
            </a:r>
            <a:r>
              <a:rPr lang="nl-NL" sz="7200"/>
              <a:t>LICHAAM</a:t>
            </a:r>
            <a:r>
              <a:rPr lang="nl-NL" sz="7200" b="0"/>
              <a:t> </a:t>
            </a:r>
            <a:r>
              <a:rPr lang="nl-NL" sz="7200" b="0">
                <a:latin typeface="Arial Narrow" pitchFamily="34" charset="0"/>
              </a:rPr>
              <a:t>          UIT BALANS?</a:t>
            </a:r>
          </a:p>
        </p:txBody>
      </p:sp>
      <p:sp>
        <p:nvSpPr>
          <p:cNvPr id="22565" name="Oval 37"/>
          <p:cNvSpPr>
            <a:spLocks noChangeAspect="1" noChangeArrowheads="1"/>
          </p:cNvSpPr>
          <p:nvPr/>
        </p:nvSpPr>
        <p:spPr bwMode="auto">
          <a:xfrm>
            <a:off x="504825" y="2447925"/>
            <a:ext cx="3673475" cy="3673475"/>
          </a:xfrm>
          <a:prstGeom prst="ellipse">
            <a:avLst/>
          </a:prstGeom>
          <a:blipFill dpi="0" rotWithShape="0">
            <a:blip r:embed="rId2"/>
            <a:srcRect/>
            <a:stretch>
              <a:fillRect r="-17403"/>
            </a:stretch>
          </a:blipFill>
          <a:ln w="158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77836" name="Oval 38"/>
          <p:cNvSpPr>
            <a:spLocks noChangeAspect="1" noChangeArrowheads="1"/>
          </p:cNvSpPr>
          <p:nvPr/>
        </p:nvSpPr>
        <p:spPr bwMode="auto">
          <a:xfrm>
            <a:off x="792163" y="576263"/>
            <a:ext cx="647700" cy="646112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2"/>
          <p:cNvSpPr>
            <a:spLocks noChangeAspect="1" noChangeArrowheads="1"/>
          </p:cNvSpPr>
          <p:nvPr/>
        </p:nvSpPr>
        <p:spPr bwMode="auto">
          <a:xfrm>
            <a:off x="10587038" y="-288925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1" name="Oval 4"/>
          <p:cNvSpPr>
            <a:spLocks noChangeAspect="1" noChangeArrowheads="1"/>
          </p:cNvSpPr>
          <p:nvPr/>
        </p:nvSpPr>
        <p:spPr bwMode="auto">
          <a:xfrm>
            <a:off x="-1871663" y="-720725"/>
            <a:ext cx="3114676" cy="31146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2" name="Oval 10"/>
          <p:cNvSpPr>
            <a:spLocks noChangeAspect="1" noChangeArrowheads="1"/>
          </p:cNvSpPr>
          <p:nvPr/>
        </p:nvSpPr>
        <p:spPr bwMode="auto">
          <a:xfrm>
            <a:off x="5040313" y="5256213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3" name="Text Box 17"/>
          <p:cNvSpPr txBox="1">
            <a:spLocks noChangeArrowheads="1"/>
          </p:cNvSpPr>
          <p:nvPr/>
        </p:nvSpPr>
        <p:spPr bwMode="auto">
          <a:xfrm>
            <a:off x="1439863" y="360363"/>
            <a:ext cx="92170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defTabSz="1028700">
              <a:spcBef>
                <a:spcPct val="35000"/>
              </a:spcBef>
            </a:pPr>
            <a:r>
              <a:rPr lang="nl-NL" sz="7200" b="0">
                <a:latin typeface="Arial Narrow" pitchFamily="34" charset="0"/>
              </a:rPr>
              <a:t>HOE JOUW </a:t>
            </a:r>
            <a:r>
              <a:rPr lang="nl-NL" sz="7200"/>
              <a:t>LICHAAM</a:t>
            </a:r>
            <a:r>
              <a:rPr lang="nl-NL" sz="7200" b="0"/>
              <a:t> </a:t>
            </a:r>
            <a:r>
              <a:rPr lang="nl-NL" sz="7200" b="0">
                <a:latin typeface="Arial Narrow" pitchFamily="34" charset="0"/>
              </a:rPr>
              <a:t>     ER UIT ZIET</a:t>
            </a:r>
          </a:p>
          <a:p>
            <a:pPr defTabSz="1028700">
              <a:spcBef>
                <a:spcPct val="10000"/>
              </a:spcBef>
            </a:pPr>
            <a:r>
              <a:rPr lang="nl-NL" sz="7200" b="0">
                <a:latin typeface="Arial Narrow" pitchFamily="34" charset="0"/>
              </a:rPr>
              <a:t>EN HOE JIJ JE</a:t>
            </a:r>
            <a:r>
              <a:rPr lang="nl-NL" sz="4000" b="0"/>
              <a:t> </a:t>
            </a:r>
          </a:p>
          <a:p>
            <a:pPr defTabSz="1028700">
              <a:spcBef>
                <a:spcPct val="10000"/>
              </a:spcBef>
            </a:pPr>
            <a:r>
              <a:rPr lang="nl-NL" sz="7200">
                <a:latin typeface="Arial Narrow" pitchFamily="34" charset="0"/>
              </a:rPr>
              <a:t>VOELT</a:t>
            </a:r>
          </a:p>
        </p:txBody>
      </p:sp>
      <p:sp>
        <p:nvSpPr>
          <p:cNvPr id="78854" name="Oval 18"/>
          <p:cNvSpPr>
            <a:spLocks noChangeAspect="1" noChangeArrowheads="1"/>
          </p:cNvSpPr>
          <p:nvPr/>
        </p:nvSpPr>
        <p:spPr bwMode="auto">
          <a:xfrm>
            <a:off x="10442575" y="40322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5" name="Oval 55"/>
          <p:cNvSpPr>
            <a:spLocks noChangeAspect="1" noChangeArrowheads="1"/>
          </p:cNvSpPr>
          <p:nvPr/>
        </p:nvSpPr>
        <p:spPr bwMode="auto">
          <a:xfrm>
            <a:off x="10440988" y="360363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8856" name="Group 419"/>
          <p:cNvGrpSpPr>
            <a:grpSpLocks/>
          </p:cNvGrpSpPr>
          <p:nvPr/>
        </p:nvGrpSpPr>
        <p:grpSpPr bwMode="auto">
          <a:xfrm>
            <a:off x="3744913" y="1727200"/>
            <a:ext cx="9720262" cy="12815888"/>
            <a:chOff x="1497" y="1225"/>
            <a:chExt cx="6123" cy="8073"/>
          </a:xfrm>
        </p:grpSpPr>
        <p:sp>
          <p:nvSpPr>
            <p:cNvPr id="78859" name="Oval 390"/>
            <p:cNvSpPr>
              <a:spLocks noChangeAspect="1" noChangeArrowheads="1"/>
            </p:cNvSpPr>
            <p:nvPr/>
          </p:nvSpPr>
          <p:spPr bwMode="auto">
            <a:xfrm>
              <a:off x="1497" y="3175"/>
              <a:ext cx="6123" cy="6123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60" name="AutoShape 391"/>
            <p:cNvSpPr>
              <a:spLocks noChangeArrowheads="1"/>
            </p:cNvSpPr>
            <p:nvPr/>
          </p:nvSpPr>
          <p:spPr bwMode="auto">
            <a:xfrm>
              <a:off x="3719" y="1225"/>
              <a:ext cx="1679" cy="2585"/>
            </a:xfrm>
            <a:prstGeom prst="flowChartAlternateProcess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61" name="Text Box 392"/>
            <p:cNvSpPr txBox="1">
              <a:spLocks noChangeArrowheads="1"/>
            </p:cNvSpPr>
            <p:nvPr/>
          </p:nvSpPr>
          <p:spPr bwMode="auto">
            <a:xfrm>
              <a:off x="3765" y="127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78862" name="Text Box 393"/>
            <p:cNvSpPr txBox="1">
              <a:spLocks noChangeArrowheads="1"/>
            </p:cNvSpPr>
            <p:nvPr/>
          </p:nvSpPr>
          <p:spPr bwMode="auto">
            <a:xfrm>
              <a:off x="3719" y="325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78863" name="Text Box 394"/>
            <p:cNvSpPr txBox="1">
              <a:spLocks noChangeArrowheads="1"/>
            </p:cNvSpPr>
            <p:nvPr/>
          </p:nvSpPr>
          <p:spPr bwMode="auto">
            <a:xfrm>
              <a:off x="3771" y="1603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78864" name="Text Box 395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78865" name="Line 396"/>
            <p:cNvSpPr>
              <a:spLocks noChangeShapeType="1"/>
            </p:cNvSpPr>
            <p:nvPr/>
          </p:nvSpPr>
          <p:spPr bwMode="auto">
            <a:xfrm>
              <a:off x="3800" y="2540"/>
              <a:ext cx="1497" cy="1"/>
            </a:xfrm>
            <a:prstGeom prst="line">
              <a:avLst/>
            </a:prstGeom>
            <a:noFill/>
            <a:ln w="857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8866" name="Text Box 397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78867" name="Text Box 398"/>
            <p:cNvSpPr txBox="1">
              <a:spLocks noChangeArrowheads="1"/>
            </p:cNvSpPr>
            <p:nvPr/>
          </p:nvSpPr>
          <p:spPr bwMode="auto">
            <a:xfrm>
              <a:off x="3719" y="326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78868" name="Text Box 399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78869" name="Text Box 400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78870" name="Text Box 401"/>
            <p:cNvSpPr txBox="1">
              <a:spLocks noChangeArrowheads="1"/>
            </p:cNvSpPr>
            <p:nvPr/>
          </p:nvSpPr>
          <p:spPr bwMode="auto">
            <a:xfrm>
              <a:off x="3719" y="326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78871" name="Text Box 402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78872" name="Text Box 403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78873" name="AutoShape 405"/>
            <p:cNvSpPr>
              <a:spLocks noChangeArrowheads="1"/>
            </p:cNvSpPr>
            <p:nvPr/>
          </p:nvSpPr>
          <p:spPr bwMode="auto">
            <a:xfrm>
              <a:off x="3719" y="1225"/>
              <a:ext cx="1679" cy="2585"/>
            </a:xfrm>
            <a:prstGeom prst="flowChartAlternateProcess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8874" name="Text Box 406"/>
            <p:cNvSpPr txBox="1">
              <a:spLocks noChangeArrowheads="1"/>
            </p:cNvSpPr>
            <p:nvPr/>
          </p:nvSpPr>
          <p:spPr bwMode="auto">
            <a:xfrm>
              <a:off x="3765" y="127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78875" name="Text Box 407"/>
            <p:cNvSpPr txBox="1">
              <a:spLocks noChangeArrowheads="1"/>
            </p:cNvSpPr>
            <p:nvPr/>
          </p:nvSpPr>
          <p:spPr bwMode="auto">
            <a:xfrm>
              <a:off x="3719" y="325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78876" name="Text Box 408"/>
            <p:cNvSpPr txBox="1">
              <a:spLocks noChangeArrowheads="1"/>
            </p:cNvSpPr>
            <p:nvPr/>
          </p:nvSpPr>
          <p:spPr bwMode="auto">
            <a:xfrm>
              <a:off x="3771" y="1603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78877" name="Text Box 409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78878" name="Line 410"/>
            <p:cNvSpPr>
              <a:spLocks noChangeShapeType="1"/>
            </p:cNvSpPr>
            <p:nvPr/>
          </p:nvSpPr>
          <p:spPr bwMode="auto">
            <a:xfrm>
              <a:off x="3800" y="2540"/>
              <a:ext cx="1497" cy="1"/>
            </a:xfrm>
            <a:prstGeom prst="line">
              <a:avLst/>
            </a:prstGeom>
            <a:noFill/>
            <a:ln w="857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8879" name="Text Box 411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78880" name="Text Box 412"/>
            <p:cNvSpPr txBox="1">
              <a:spLocks noChangeArrowheads="1"/>
            </p:cNvSpPr>
            <p:nvPr/>
          </p:nvSpPr>
          <p:spPr bwMode="auto">
            <a:xfrm>
              <a:off x="3719" y="326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78881" name="Text Box 413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78882" name="Text Box 414"/>
            <p:cNvSpPr txBox="1">
              <a:spLocks noChangeArrowheads="1"/>
            </p:cNvSpPr>
            <p:nvPr/>
          </p:nvSpPr>
          <p:spPr bwMode="auto">
            <a:xfrm>
              <a:off x="3765" y="1280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  <p:sp>
          <p:nvSpPr>
            <p:cNvPr id="78883" name="Text Box 415"/>
            <p:cNvSpPr txBox="1">
              <a:spLocks noChangeArrowheads="1"/>
            </p:cNvSpPr>
            <p:nvPr/>
          </p:nvSpPr>
          <p:spPr bwMode="auto">
            <a:xfrm>
              <a:off x="3719" y="3266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TRAINING</a:t>
              </a:r>
            </a:p>
          </p:txBody>
        </p:sp>
        <p:sp>
          <p:nvSpPr>
            <p:cNvPr id="78884" name="Text Box 416"/>
            <p:cNvSpPr txBox="1">
              <a:spLocks noChangeArrowheads="1"/>
            </p:cNvSpPr>
            <p:nvPr/>
          </p:nvSpPr>
          <p:spPr bwMode="auto">
            <a:xfrm>
              <a:off x="3765" y="2495"/>
              <a:ext cx="1717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9200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78885" name="Text Box 417"/>
            <p:cNvSpPr txBox="1">
              <a:spLocks noChangeArrowheads="1"/>
            </p:cNvSpPr>
            <p:nvPr/>
          </p:nvSpPr>
          <p:spPr bwMode="auto">
            <a:xfrm>
              <a:off x="3765" y="1271"/>
              <a:ext cx="217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nl-NL" sz="4800">
                  <a:solidFill>
                    <a:schemeClr val="bg1"/>
                  </a:solidFill>
                  <a:latin typeface="Arial Narrow" pitchFamily="34" charset="0"/>
                </a:rPr>
                <a:t>VOEDING</a:t>
              </a:r>
            </a:p>
          </p:txBody>
        </p:sp>
      </p:grpSp>
      <p:sp>
        <p:nvSpPr>
          <p:cNvPr id="78857" name="Oval 420"/>
          <p:cNvSpPr>
            <a:spLocks noChangeAspect="1" noChangeArrowheads="1"/>
          </p:cNvSpPr>
          <p:nvPr/>
        </p:nvSpPr>
        <p:spPr bwMode="auto">
          <a:xfrm>
            <a:off x="-1655763" y="5165725"/>
            <a:ext cx="3114676" cy="31146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8858" name="Oval 421"/>
          <p:cNvSpPr>
            <a:spLocks noChangeAspect="1" noChangeArrowheads="1"/>
          </p:cNvSpPr>
          <p:nvPr/>
        </p:nvSpPr>
        <p:spPr bwMode="auto">
          <a:xfrm>
            <a:off x="288925" y="5043488"/>
            <a:ext cx="1079500" cy="1076325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75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76" name="Oval 4"/>
          <p:cNvSpPr>
            <a:spLocks noChangeAspect="1" noChangeArrowheads="1"/>
          </p:cNvSpPr>
          <p:nvPr/>
        </p:nvSpPr>
        <p:spPr bwMode="auto">
          <a:xfrm>
            <a:off x="6121400" y="4968875"/>
            <a:ext cx="863600" cy="86201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77" name="Oval 5"/>
          <p:cNvSpPr>
            <a:spLocks noChangeAspect="1" noChangeArrowheads="1"/>
          </p:cNvSpPr>
          <p:nvPr/>
        </p:nvSpPr>
        <p:spPr bwMode="auto">
          <a:xfrm>
            <a:off x="-1638300" y="-1081088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78" name="Oval 6"/>
          <p:cNvSpPr>
            <a:spLocks noChangeAspect="1" noChangeArrowheads="1"/>
          </p:cNvSpPr>
          <p:nvPr/>
        </p:nvSpPr>
        <p:spPr bwMode="auto">
          <a:xfrm>
            <a:off x="10514013" y="1008063"/>
            <a:ext cx="647700" cy="6461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9879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960813" y="639763"/>
            <a:ext cx="604837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BEWEEG JIJ  </a:t>
            </a:r>
            <a:r>
              <a:rPr lang="nl-NL" sz="5400" b="0">
                <a:latin typeface="Arial Narrow" pitchFamily="34" charset="0"/>
              </a:rPr>
              <a:t>MINIMAAL </a:t>
            </a:r>
            <a:r>
              <a:rPr lang="nl-NL" sz="7200"/>
              <a:t>30 MIN</a:t>
            </a:r>
            <a:r>
              <a:rPr lang="nl-NL" sz="7200" b="0">
                <a:latin typeface="Arial Narrow" pitchFamily="34" charset="0"/>
              </a:rPr>
              <a:t> PER DAG?</a:t>
            </a:r>
          </a:p>
        </p:txBody>
      </p:sp>
      <p:sp>
        <p:nvSpPr>
          <p:cNvPr id="53257" name="Oval 9"/>
          <p:cNvSpPr>
            <a:spLocks noChangeAspect="1" noChangeArrowheads="1"/>
          </p:cNvSpPr>
          <p:nvPr/>
        </p:nvSpPr>
        <p:spPr bwMode="auto">
          <a:xfrm>
            <a:off x="647700" y="2376488"/>
            <a:ext cx="3600450" cy="3600450"/>
          </a:xfrm>
          <a:prstGeom prst="ellipse">
            <a:avLst/>
          </a:prstGeom>
          <a:blipFill dpi="0" rotWithShape="0">
            <a:blip r:embed="rId2"/>
            <a:srcRect/>
            <a:stretch>
              <a:fillRect r="-265"/>
            </a:stretch>
          </a:blipFill>
          <a:ln w="158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79884" name="Oval 11"/>
          <p:cNvSpPr>
            <a:spLocks noChangeAspect="1" noChangeArrowheads="1"/>
          </p:cNvSpPr>
          <p:nvPr/>
        </p:nvSpPr>
        <p:spPr bwMode="auto">
          <a:xfrm>
            <a:off x="2089150" y="431800"/>
            <a:ext cx="1152525" cy="1150938"/>
          </a:xfrm>
          <a:prstGeom prst="ellipse">
            <a:avLst/>
          </a:prstGeom>
          <a:solidFill>
            <a:srgbClr val="FF66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899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00" name="Oval 5"/>
          <p:cNvSpPr>
            <a:spLocks noChangeAspect="1" noChangeArrowheads="1"/>
          </p:cNvSpPr>
          <p:nvPr/>
        </p:nvSpPr>
        <p:spPr bwMode="auto">
          <a:xfrm>
            <a:off x="-2016125" y="755650"/>
            <a:ext cx="3600450" cy="36004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01" name="Oval 11"/>
          <p:cNvSpPr>
            <a:spLocks noChangeAspect="1" noChangeArrowheads="1"/>
          </p:cNvSpPr>
          <p:nvPr/>
        </p:nvSpPr>
        <p:spPr bwMode="auto">
          <a:xfrm>
            <a:off x="8856663" y="53276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02" name="Oval 12"/>
          <p:cNvSpPr>
            <a:spLocks noChangeAspect="1" noChangeArrowheads="1"/>
          </p:cNvSpPr>
          <p:nvPr/>
        </p:nvSpPr>
        <p:spPr bwMode="auto">
          <a:xfrm>
            <a:off x="9864725" y="2447925"/>
            <a:ext cx="1223963" cy="1220788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03" name="Oval 13"/>
          <p:cNvSpPr>
            <a:spLocks noChangeAspect="1" noChangeArrowheads="1"/>
          </p:cNvSpPr>
          <p:nvPr/>
        </p:nvSpPr>
        <p:spPr bwMode="auto">
          <a:xfrm>
            <a:off x="504825" y="792163"/>
            <a:ext cx="936625" cy="933450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04" name="Oval 14"/>
          <p:cNvSpPr>
            <a:spLocks noChangeAspect="1" noChangeArrowheads="1"/>
          </p:cNvSpPr>
          <p:nvPr/>
        </p:nvSpPr>
        <p:spPr bwMode="auto">
          <a:xfrm>
            <a:off x="5689600" y="5327650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05" name="Text Box 15"/>
          <p:cNvSpPr txBox="1">
            <a:spLocks noChangeArrowheads="1"/>
          </p:cNvSpPr>
          <p:nvPr/>
        </p:nvSpPr>
        <p:spPr bwMode="auto">
          <a:xfrm>
            <a:off x="1730375" y="344488"/>
            <a:ext cx="79914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ONZE </a:t>
            </a:r>
            <a:r>
              <a:rPr lang="nl-NL" sz="7200"/>
              <a:t>VOEDING</a:t>
            </a:r>
            <a:r>
              <a:rPr lang="nl-NL" sz="7200" b="0">
                <a:latin typeface="Arial Narrow" pitchFamily="34" charset="0"/>
              </a:rPr>
              <a:t> IS UIT BALANS</a:t>
            </a:r>
            <a:endParaRPr lang="nl-NL" sz="4400" b="0">
              <a:latin typeface="Arial Narrow" pitchFamily="34" charset="0"/>
            </a:endParaRPr>
          </a:p>
        </p:txBody>
      </p:sp>
      <p:sp>
        <p:nvSpPr>
          <p:cNvPr id="80906" name="Text Box 28"/>
          <p:cNvSpPr txBox="1">
            <a:spLocks noChangeArrowheads="1"/>
          </p:cNvSpPr>
          <p:nvPr/>
        </p:nvSpPr>
        <p:spPr bwMode="auto">
          <a:xfrm>
            <a:off x="2160588" y="2965450"/>
            <a:ext cx="698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3200" b="0"/>
              <a:t>‘Nederlanders eten te veel en niet gezond genoeg’</a:t>
            </a:r>
          </a:p>
        </p:txBody>
      </p:sp>
      <p:sp>
        <p:nvSpPr>
          <p:cNvPr id="80907" name="Text Box 29"/>
          <p:cNvSpPr txBox="1">
            <a:spLocks noChangeArrowheads="1"/>
          </p:cNvSpPr>
          <p:nvPr/>
        </p:nvSpPr>
        <p:spPr bwMode="auto">
          <a:xfrm>
            <a:off x="6634163" y="3619500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b="0">
                <a:solidFill>
                  <a:srgbClr val="33CC33"/>
                </a:solidFill>
                <a:latin typeface="Arial Narrow" pitchFamily="34" charset="0"/>
              </a:rPr>
              <a:t>Bron: RIVM 2002</a:t>
            </a:r>
          </a:p>
        </p:txBody>
      </p:sp>
      <p:sp>
        <p:nvSpPr>
          <p:cNvPr id="80908" name="Oval 30"/>
          <p:cNvSpPr>
            <a:spLocks noChangeAspect="1" noChangeArrowheads="1"/>
          </p:cNvSpPr>
          <p:nvPr/>
        </p:nvSpPr>
        <p:spPr bwMode="auto">
          <a:xfrm>
            <a:off x="1223963" y="5184775"/>
            <a:ext cx="863600" cy="8620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0909" name="Text Box 31"/>
          <p:cNvSpPr txBox="1">
            <a:spLocks noChangeArrowheads="1"/>
          </p:cNvSpPr>
          <p:nvPr/>
        </p:nvSpPr>
        <p:spPr bwMode="auto">
          <a:xfrm>
            <a:off x="2216150" y="4244975"/>
            <a:ext cx="8945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4800"/>
              <a:t>‘VULLEN</a:t>
            </a:r>
            <a:r>
              <a:rPr lang="nl-NL" sz="3200" b="0"/>
              <a:t> in plaats van </a:t>
            </a:r>
            <a:r>
              <a:rPr lang="nl-NL" sz="4800" b="0"/>
              <a:t>VOEDEN’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2"/>
          <p:cNvSpPr>
            <a:spLocks noChangeAspect="1" noChangeArrowheads="1"/>
          </p:cNvSpPr>
          <p:nvPr/>
        </p:nvSpPr>
        <p:spPr bwMode="auto">
          <a:xfrm>
            <a:off x="6840538" y="1871663"/>
            <a:ext cx="4105275" cy="4105275"/>
          </a:xfrm>
          <a:prstGeom prst="ellipse">
            <a:avLst/>
          </a:prstGeom>
          <a:solidFill>
            <a:schemeClr val="bg1"/>
          </a:solidFill>
          <a:ln w="158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4515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4516" name="Oval 4"/>
          <p:cNvSpPr>
            <a:spLocks noChangeAspect="1" noChangeArrowheads="1"/>
          </p:cNvSpPr>
          <p:nvPr/>
        </p:nvSpPr>
        <p:spPr bwMode="auto">
          <a:xfrm>
            <a:off x="9648825" y="-1512888"/>
            <a:ext cx="2808288" cy="280352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84325" y="3240088"/>
            <a:ext cx="49688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algn="r"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Inner Scan</a:t>
            </a:r>
          </a:p>
          <a:p>
            <a:pPr algn="r"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Body Composition</a:t>
            </a:r>
            <a:r>
              <a:rPr lang="nl-NL" sz="4400" b="0">
                <a:solidFill>
                  <a:schemeClr val="bg1"/>
                </a:solidFill>
              </a:rPr>
              <a:t> </a:t>
            </a:r>
            <a:endParaRPr lang="nl-NL" sz="4400" b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19" name="Oval 13"/>
          <p:cNvSpPr>
            <a:spLocks noChangeAspect="1" noChangeArrowheads="1"/>
          </p:cNvSpPr>
          <p:nvPr/>
        </p:nvSpPr>
        <p:spPr bwMode="auto">
          <a:xfrm>
            <a:off x="9793288" y="576263"/>
            <a:ext cx="720725" cy="71913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4520" name="Oval 14"/>
          <p:cNvSpPr>
            <a:spLocks noChangeAspect="1" noChangeArrowheads="1"/>
          </p:cNvSpPr>
          <p:nvPr/>
        </p:nvSpPr>
        <p:spPr bwMode="auto">
          <a:xfrm>
            <a:off x="-3240088" y="2087563"/>
            <a:ext cx="4410076" cy="44100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4521" name="Oval 15"/>
          <p:cNvSpPr>
            <a:spLocks noChangeAspect="1" noChangeArrowheads="1"/>
          </p:cNvSpPr>
          <p:nvPr/>
        </p:nvSpPr>
        <p:spPr bwMode="auto">
          <a:xfrm>
            <a:off x="3744913" y="5400675"/>
            <a:ext cx="863600" cy="8620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730375" y="742950"/>
            <a:ext cx="7775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sz="6000" b="0">
                <a:solidFill>
                  <a:schemeClr val="bg1"/>
                </a:solidFill>
                <a:latin typeface="Arial Narrow" pitchFamily="34" charset="0"/>
              </a:rPr>
              <a:t>WAT HEBBEN WE  </a:t>
            </a:r>
          </a:p>
          <a:p>
            <a:pPr defTabSz="1028700">
              <a:defRPr/>
            </a:pPr>
            <a:r>
              <a:rPr lang="nl-NL" sz="6000">
                <a:solidFill>
                  <a:schemeClr val="bg1"/>
                </a:solidFill>
                <a:latin typeface="Arial Narrow" pitchFamily="34" charset="0"/>
              </a:rPr>
              <a:t>GEMETEN</a:t>
            </a:r>
            <a:r>
              <a:rPr lang="nl-NL" sz="6000" b="0">
                <a:solidFill>
                  <a:schemeClr val="bg1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4523" name="Oval 9"/>
          <p:cNvSpPr>
            <a:spLocks noChangeAspect="1" noChangeArrowheads="1"/>
          </p:cNvSpPr>
          <p:nvPr/>
        </p:nvSpPr>
        <p:spPr bwMode="auto">
          <a:xfrm>
            <a:off x="360363" y="4248150"/>
            <a:ext cx="1223962" cy="1220788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345C3E-4F7C-4918-8FBE-EA802EF27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6539" r="6154" b="8118"/>
          <a:stretch/>
        </p:blipFill>
        <p:spPr>
          <a:xfrm rot="432310">
            <a:off x="7360132" y="2565328"/>
            <a:ext cx="3027542" cy="27249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2"/>
          <p:cNvSpPr>
            <a:spLocks noChangeAspect="1" noChangeArrowheads="1"/>
          </p:cNvSpPr>
          <p:nvPr/>
        </p:nvSpPr>
        <p:spPr bwMode="auto">
          <a:xfrm>
            <a:off x="10298113" y="71438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23" name="Oval 3"/>
          <p:cNvSpPr>
            <a:spLocks noChangeAspect="1" noChangeArrowheads="1"/>
          </p:cNvSpPr>
          <p:nvPr/>
        </p:nvSpPr>
        <p:spPr bwMode="auto">
          <a:xfrm>
            <a:off x="2089150" y="52578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24" name="Oval 4"/>
          <p:cNvSpPr>
            <a:spLocks noChangeAspect="1" noChangeArrowheads="1"/>
          </p:cNvSpPr>
          <p:nvPr/>
        </p:nvSpPr>
        <p:spPr bwMode="auto">
          <a:xfrm>
            <a:off x="10585450" y="847725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25" name="Oval 5"/>
          <p:cNvSpPr>
            <a:spLocks noChangeAspect="1" noChangeArrowheads="1"/>
          </p:cNvSpPr>
          <p:nvPr/>
        </p:nvSpPr>
        <p:spPr bwMode="auto">
          <a:xfrm>
            <a:off x="-1169988" y="431800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5" name="Picture 3" descr="curva vermelha para baixo_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3600450"/>
            <a:ext cx="215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urva vermelha para baixo_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3671888"/>
            <a:ext cx="215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360363" y="2087563"/>
            <a:ext cx="2663825" cy="3959225"/>
            <a:chOff x="318" y="1179"/>
            <a:chExt cx="1678" cy="2494"/>
          </a:xfrm>
        </p:grpSpPr>
        <p:sp>
          <p:nvSpPr>
            <p:cNvPr id="81952" name="Rectangle 9"/>
            <p:cNvSpPr>
              <a:spLocks noChangeArrowheads="1"/>
            </p:cNvSpPr>
            <p:nvPr/>
          </p:nvSpPr>
          <p:spPr bwMode="auto">
            <a:xfrm>
              <a:off x="318" y="1179"/>
              <a:ext cx="1678" cy="24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53" name="Text Box 10"/>
            <p:cNvSpPr txBox="1">
              <a:spLocks noChangeArrowheads="1"/>
            </p:cNvSpPr>
            <p:nvPr/>
          </p:nvSpPr>
          <p:spPr bwMode="auto">
            <a:xfrm>
              <a:off x="489" y="1223"/>
              <a:ext cx="1316" cy="2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28700"/>
              <a:r>
                <a:rPr lang="nl-NL" sz="3200">
                  <a:solidFill>
                    <a:schemeClr val="bg1"/>
                  </a:solidFill>
                  <a:latin typeface="Arial Narrow" pitchFamily="34" charset="0"/>
                </a:rPr>
                <a:t>TE VEEL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Vetten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Suiker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Zout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Koolhydraten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Alcohol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Medicijnen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Pesticiden </a:t>
              </a:r>
            </a:p>
            <a:p>
              <a:pPr algn="ctr" defTabSz="1028700"/>
              <a:r>
                <a:rPr lang="nl-NL" sz="2600" b="0">
                  <a:solidFill>
                    <a:schemeClr val="bg1"/>
                  </a:solidFill>
                  <a:latin typeface="Arial Narrow" pitchFamily="34" charset="0"/>
                </a:rPr>
                <a:t>Hormonen</a:t>
              </a:r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8353425" y="2087563"/>
            <a:ext cx="2663825" cy="3959225"/>
            <a:chOff x="5262" y="1179"/>
            <a:chExt cx="1678" cy="2494"/>
          </a:xfrm>
        </p:grpSpPr>
        <p:sp>
          <p:nvSpPr>
            <p:cNvPr id="81950" name="Rectangle 12"/>
            <p:cNvSpPr>
              <a:spLocks noChangeArrowheads="1"/>
            </p:cNvSpPr>
            <p:nvPr/>
          </p:nvSpPr>
          <p:spPr bwMode="auto">
            <a:xfrm>
              <a:off x="5262" y="1179"/>
              <a:ext cx="1678" cy="249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1951" name="Text Box 13"/>
            <p:cNvSpPr txBox="1">
              <a:spLocks noChangeArrowheads="1"/>
            </p:cNvSpPr>
            <p:nvPr/>
          </p:nvSpPr>
          <p:spPr bwMode="auto">
            <a:xfrm>
              <a:off x="5443" y="1270"/>
              <a:ext cx="1316" cy="2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28700"/>
              <a:r>
                <a:rPr lang="nl-NL" altLang="nl-NL" sz="3200">
                  <a:solidFill>
                    <a:schemeClr val="bg1"/>
                  </a:solidFill>
                  <a:latin typeface="Arial Narrow" pitchFamily="34" charset="0"/>
                </a:rPr>
                <a:t>TE WEINIG</a:t>
              </a:r>
            </a:p>
            <a:p>
              <a:pPr algn="ctr" defTabSz="1028700"/>
              <a:r>
                <a:rPr lang="nl-NL" altLang="nl-NL" sz="2600" b="0">
                  <a:solidFill>
                    <a:schemeClr val="bg1"/>
                  </a:solidFill>
                  <a:latin typeface="Arial Narrow" pitchFamily="34" charset="0"/>
                </a:rPr>
                <a:t>Vitamines</a:t>
              </a:r>
            </a:p>
            <a:p>
              <a:pPr algn="ctr" defTabSz="1028700"/>
              <a:r>
                <a:rPr lang="nl-NL" altLang="nl-NL" sz="2600" b="0">
                  <a:solidFill>
                    <a:schemeClr val="bg1"/>
                  </a:solidFill>
                  <a:latin typeface="Arial Narrow" pitchFamily="34" charset="0"/>
                </a:rPr>
                <a:t>Mineralen</a:t>
              </a:r>
            </a:p>
            <a:p>
              <a:pPr algn="ctr" defTabSz="1028700"/>
              <a:r>
                <a:rPr lang="nl-NL" altLang="nl-NL" sz="2600" b="0">
                  <a:solidFill>
                    <a:schemeClr val="bg1"/>
                  </a:solidFill>
                  <a:latin typeface="Arial Narrow" pitchFamily="34" charset="0"/>
                </a:rPr>
                <a:t>Proteïnen</a:t>
              </a:r>
            </a:p>
            <a:p>
              <a:pPr algn="ctr" defTabSz="1028700"/>
              <a:r>
                <a:rPr lang="nl-NL" altLang="nl-NL" sz="2600" b="0">
                  <a:solidFill>
                    <a:schemeClr val="bg1"/>
                  </a:solidFill>
                  <a:latin typeface="Arial Narrow" pitchFamily="34" charset="0"/>
                </a:rPr>
                <a:t>Micronutriënten</a:t>
              </a:r>
            </a:p>
            <a:p>
              <a:pPr algn="ctr" defTabSz="1028700"/>
              <a:r>
                <a:rPr lang="nl-NL" altLang="ja-JP" sz="2600" b="0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Kruiden</a:t>
              </a:r>
            </a:p>
            <a:p>
              <a:pPr algn="ctr" defTabSz="1028700"/>
              <a:r>
                <a:rPr lang="nl-NL" altLang="ja-JP" sz="2600" b="0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Vezels</a:t>
              </a:r>
            </a:p>
            <a:p>
              <a:pPr algn="ctr" defTabSz="1028700"/>
              <a:r>
                <a:rPr lang="nl-NL" altLang="ja-JP" sz="2600" b="0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Water</a:t>
              </a:r>
            </a:p>
            <a:p>
              <a:pPr algn="ctr" defTabSz="1028700"/>
              <a:r>
                <a:rPr lang="nl-NL" altLang="ja-JP" sz="2600" b="0">
                  <a:solidFill>
                    <a:schemeClr val="bg1"/>
                  </a:solidFill>
                  <a:latin typeface="Arial Narrow" pitchFamily="34" charset="0"/>
                  <a:ea typeface="MS PGothic" pitchFamily="34" charset="-128"/>
                </a:rPr>
                <a:t>Visolie</a:t>
              </a:r>
              <a:endParaRPr lang="nl-NL" sz="26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81930" name="Text Box 14"/>
          <p:cNvSpPr txBox="1">
            <a:spLocks noChangeArrowheads="1"/>
          </p:cNvSpPr>
          <p:nvPr/>
        </p:nvSpPr>
        <p:spPr bwMode="auto">
          <a:xfrm>
            <a:off x="1728788" y="184150"/>
            <a:ext cx="7991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4400" b="0">
                <a:latin typeface="Arial Narrow" pitchFamily="34" charset="0"/>
              </a:rPr>
              <a:t>ONZE </a:t>
            </a:r>
            <a:r>
              <a:rPr lang="nl-NL" sz="4400"/>
              <a:t>VOEDING</a:t>
            </a:r>
            <a:r>
              <a:rPr lang="nl-NL" sz="4400" b="0">
                <a:latin typeface="Arial Narrow" pitchFamily="34" charset="0"/>
              </a:rPr>
              <a:t> IS UIT BALANS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457575" y="3671888"/>
            <a:ext cx="4318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nl-NL"/>
          </a:p>
        </p:txBody>
      </p:sp>
      <p:pic>
        <p:nvPicPr>
          <p:cNvPr id="10" name="Picture 9" descr="curva vermelha para baixo_1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3475" y="2519363"/>
            <a:ext cx="21590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urva vermelha para baixo_1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3950" y="2992438"/>
            <a:ext cx="2159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3863975" y="1944688"/>
            <a:ext cx="172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2800"/>
              <a:t>TE VEEL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5689600" y="4751388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2800"/>
              <a:t>TE WEINIG</a:t>
            </a: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3600450" y="3095625"/>
            <a:ext cx="412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2800"/>
              <a:t>VOEDING IN BALANS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1439863" y="936625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3200" b="0">
                <a:latin typeface="Arial Narrow" pitchFamily="34" charset="0"/>
              </a:rPr>
              <a:t>Gevolgen van minder eten, crashdieet of intensief sporten</a:t>
            </a:r>
          </a:p>
        </p:txBody>
      </p:sp>
      <p:grpSp>
        <p:nvGrpSpPr>
          <p:cNvPr id="97302" name="Group 22"/>
          <p:cNvGrpSpPr>
            <a:grpSpLocks/>
          </p:cNvGrpSpPr>
          <p:nvPr/>
        </p:nvGrpSpPr>
        <p:grpSpPr bwMode="auto">
          <a:xfrm>
            <a:off x="8353425" y="2087563"/>
            <a:ext cx="2663825" cy="3959225"/>
            <a:chOff x="5262" y="1315"/>
            <a:chExt cx="1678" cy="2494"/>
          </a:xfrm>
        </p:grpSpPr>
        <p:grpSp>
          <p:nvGrpSpPr>
            <p:cNvPr id="81946" name="Group 23"/>
            <p:cNvGrpSpPr>
              <a:grpSpLocks/>
            </p:cNvGrpSpPr>
            <p:nvPr/>
          </p:nvGrpSpPr>
          <p:grpSpPr bwMode="auto">
            <a:xfrm>
              <a:off x="5262" y="1315"/>
              <a:ext cx="1678" cy="2494"/>
              <a:chOff x="5262" y="1179"/>
              <a:chExt cx="1678" cy="2494"/>
            </a:xfrm>
          </p:grpSpPr>
          <p:sp>
            <p:nvSpPr>
              <p:cNvPr id="81948" name="Rectangle 24"/>
              <p:cNvSpPr>
                <a:spLocks noChangeArrowheads="1"/>
              </p:cNvSpPr>
              <p:nvPr/>
            </p:nvSpPr>
            <p:spPr bwMode="auto">
              <a:xfrm>
                <a:off x="5262" y="1179"/>
                <a:ext cx="1678" cy="249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1949" name="Text Box 25"/>
              <p:cNvSpPr txBox="1">
                <a:spLocks noChangeArrowheads="1"/>
              </p:cNvSpPr>
              <p:nvPr/>
            </p:nvSpPr>
            <p:spPr bwMode="auto">
              <a:xfrm>
                <a:off x="5443" y="1270"/>
                <a:ext cx="1316" cy="2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028700"/>
                <a:r>
                  <a:rPr lang="nl-NL" altLang="nl-NL" sz="3200">
                    <a:solidFill>
                      <a:schemeClr val="bg1"/>
                    </a:solidFill>
                    <a:latin typeface="Arial Narrow" pitchFamily="34" charset="0"/>
                  </a:rPr>
                  <a:t>TE WEINIG</a:t>
                </a:r>
              </a:p>
              <a:p>
                <a:pPr algn="ctr" defTabSz="1028700"/>
                <a:r>
                  <a:rPr lang="nl-NL" alt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Vitamines</a:t>
                </a:r>
              </a:p>
              <a:p>
                <a:pPr algn="ctr" defTabSz="1028700"/>
                <a:r>
                  <a:rPr lang="nl-NL" alt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Mineralen</a:t>
                </a:r>
              </a:p>
              <a:p>
                <a:pPr algn="ctr" defTabSz="1028700"/>
                <a:r>
                  <a:rPr lang="nl-NL" alt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Proteïnen</a:t>
                </a:r>
              </a:p>
              <a:p>
                <a:pPr algn="ctr" defTabSz="1028700"/>
                <a:r>
                  <a:rPr lang="nl-NL" alt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Micronutriënten</a:t>
                </a:r>
              </a:p>
              <a:p>
                <a:pPr algn="ctr" defTabSz="1028700"/>
                <a:r>
                  <a:rPr lang="nl-NL" altLang="ja-JP" sz="2600" b="0">
                    <a:solidFill>
                      <a:schemeClr val="bg1"/>
                    </a:solidFill>
                    <a:latin typeface="Arial Narrow" pitchFamily="34" charset="0"/>
                    <a:ea typeface="MS PGothic" pitchFamily="34" charset="-128"/>
                  </a:rPr>
                  <a:t>Kruiden</a:t>
                </a:r>
              </a:p>
              <a:p>
                <a:pPr algn="ctr" defTabSz="1028700"/>
                <a:r>
                  <a:rPr lang="nl-NL" altLang="ja-JP" sz="2600" b="0">
                    <a:solidFill>
                      <a:schemeClr val="bg1"/>
                    </a:solidFill>
                    <a:latin typeface="Arial Narrow" pitchFamily="34" charset="0"/>
                    <a:ea typeface="MS PGothic" pitchFamily="34" charset="-128"/>
                  </a:rPr>
                  <a:t>Vezels</a:t>
                </a:r>
              </a:p>
              <a:p>
                <a:pPr algn="ctr" defTabSz="1028700"/>
                <a:r>
                  <a:rPr lang="nl-NL" altLang="ja-JP" sz="2600" b="0">
                    <a:solidFill>
                      <a:schemeClr val="bg1"/>
                    </a:solidFill>
                    <a:latin typeface="Arial Narrow" pitchFamily="34" charset="0"/>
                    <a:ea typeface="MS PGothic" pitchFamily="34" charset="-128"/>
                  </a:rPr>
                  <a:t>Water</a:t>
                </a:r>
              </a:p>
              <a:p>
                <a:pPr algn="ctr" defTabSz="1028700"/>
                <a:r>
                  <a:rPr lang="nl-NL" altLang="ja-JP" sz="2600" b="0">
                    <a:solidFill>
                      <a:schemeClr val="bg1"/>
                    </a:solidFill>
                    <a:latin typeface="Arial Narrow" pitchFamily="34" charset="0"/>
                    <a:ea typeface="MS PGothic" pitchFamily="34" charset="-128"/>
                  </a:rPr>
                  <a:t>Visolie</a:t>
                </a:r>
                <a:endParaRPr lang="nl-NL" sz="26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81947" name="Text Box 26"/>
            <p:cNvSpPr txBox="1">
              <a:spLocks noChangeArrowheads="1"/>
            </p:cNvSpPr>
            <p:nvPr/>
          </p:nvSpPr>
          <p:spPr bwMode="auto">
            <a:xfrm>
              <a:off x="5307" y="1422"/>
              <a:ext cx="1588" cy="32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nl-NL" sz="2800">
                  <a:solidFill>
                    <a:schemeClr val="bg1"/>
                  </a:solidFill>
                </a:rPr>
                <a:t>NOG MINDER</a:t>
              </a:r>
            </a:p>
          </p:txBody>
        </p:sp>
      </p:grpSp>
      <p:grpSp>
        <p:nvGrpSpPr>
          <p:cNvPr id="97307" name="Group 27"/>
          <p:cNvGrpSpPr>
            <a:grpSpLocks/>
          </p:cNvGrpSpPr>
          <p:nvPr/>
        </p:nvGrpSpPr>
        <p:grpSpPr bwMode="auto">
          <a:xfrm>
            <a:off x="360363" y="2087563"/>
            <a:ext cx="2663825" cy="3959225"/>
            <a:chOff x="182" y="1769"/>
            <a:chExt cx="1678" cy="2494"/>
          </a:xfrm>
        </p:grpSpPr>
        <p:grpSp>
          <p:nvGrpSpPr>
            <p:cNvPr id="81942" name="Group 28"/>
            <p:cNvGrpSpPr>
              <a:grpSpLocks/>
            </p:cNvGrpSpPr>
            <p:nvPr/>
          </p:nvGrpSpPr>
          <p:grpSpPr bwMode="auto">
            <a:xfrm>
              <a:off x="182" y="1769"/>
              <a:ext cx="1678" cy="2494"/>
              <a:chOff x="318" y="1179"/>
              <a:chExt cx="1678" cy="2494"/>
            </a:xfrm>
          </p:grpSpPr>
          <p:sp>
            <p:nvSpPr>
              <p:cNvPr id="81944" name="Rectangle 29"/>
              <p:cNvSpPr>
                <a:spLocks noChangeArrowheads="1"/>
              </p:cNvSpPr>
              <p:nvPr/>
            </p:nvSpPr>
            <p:spPr bwMode="auto">
              <a:xfrm>
                <a:off x="318" y="1179"/>
                <a:ext cx="1678" cy="249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1945" name="Text Box 30"/>
              <p:cNvSpPr txBox="1">
                <a:spLocks noChangeArrowheads="1"/>
              </p:cNvSpPr>
              <p:nvPr/>
            </p:nvSpPr>
            <p:spPr bwMode="auto">
              <a:xfrm>
                <a:off x="489" y="1223"/>
                <a:ext cx="1316" cy="2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1028700"/>
                <a:r>
                  <a:rPr lang="nl-NL" sz="3200">
                    <a:solidFill>
                      <a:schemeClr val="bg1"/>
                    </a:solidFill>
                    <a:latin typeface="Arial Narrow" pitchFamily="34" charset="0"/>
                  </a:rPr>
                  <a:t>TE VEEL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Vetten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Suiker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Zout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Koolhydraten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Alcohol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Medicijnen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Pesticiden </a:t>
                </a:r>
              </a:p>
              <a:p>
                <a:pPr algn="ctr" defTabSz="1028700"/>
                <a:r>
                  <a:rPr lang="nl-NL" sz="2600" b="0">
                    <a:solidFill>
                      <a:schemeClr val="bg1"/>
                    </a:solidFill>
                    <a:latin typeface="Arial Narrow" pitchFamily="34" charset="0"/>
                  </a:rPr>
                  <a:t>Hormonen</a:t>
                </a:r>
              </a:p>
            </p:txBody>
          </p:sp>
        </p:grpSp>
        <p:sp>
          <p:nvSpPr>
            <p:cNvPr id="81943" name="Text Box 31"/>
            <p:cNvSpPr txBox="1">
              <a:spLocks noChangeArrowheads="1"/>
            </p:cNvSpPr>
            <p:nvPr/>
          </p:nvSpPr>
          <p:spPr bwMode="auto">
            <a:xfrm>
              <a:off x="272" y="1814"/>
              <a:ext cx="1498" cy="3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nl-NL" sz="3200">
                  <a:solidFill>
                    <a:schemeClr val="bg1"/>
                  </a:solidFill>
                </a:rPr>
                <a:t>MINDER</a:t>
              </a:r>
            </a:p>
          </p:txBody>
        </p:sp>
      </p:grpSp>
      <p:sp>
        <p:nvSpPr>
          <p:cNvPr id="81940" name="Oval 32"/>
          <p:cNvSpPr>
            <a:spLocks noChangeAspect="1" noChangeArrowheads="1"/>
          </p:cNvSpPr>
          <p:nvPr/>
        </p:nvSpPr>
        <p:spPr bwMode="auto">
          <a:xfrm>
            <a:off x="360363" y="287338"/>
            <a:ext cx="863600" cy="862012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41" name="Oval 33"/>
          <p:cNvSpPr>
            <a:spLocks noChangeAspect="1" noChangeArrowheads="1"/>
          </p:cNvSpPr>
          <p:nvPr/>
        </p:nvSpPr>
        <p:spPr bwMode="auto">
          <a:xfrm>
            <a:off x="4392613" y="5545138"/>
            <a:ext cx="576262" cy="574675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7300" grpId="0"/>
      <p:bldP spid="973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47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48" name="Oval 4"/>
          <p:cNvSpPr>
            <a:spLocks noChangeAspect="1" noChangeArrowheads="1"/>
          </p:cNvSpPr>
          <p:nvPr/>
        </p:nvSpPr>
        <p:spPr bwMode="auto">
          <a:xfrm>
            <a:off x="10369550" y="46799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49" name="Oval 5"/>
          <p:cNvSpPr>
            <a:spLocks noChangeAspect="1" noChangeArrowheads="1"/>
          </p:cNvSpPr>
          <p:nvPr/>
        </p:nvSpPr>
        <p:spPr bwMode="auto">
          <a:xfrm>
            <a:off x="-2447925" y="-1655763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50" name="Oval 6"/>
          <p:cNvSpPr>
            <a:spLocks noChangeAspect="1" noChangeArrowheads="1"/>
          </p:cNvSpPr>
          <p:nvPr/>
        </p:nvSpPr>
        <p:spPr bwMode="auto">
          <a:xfrm>
            <a:off x="10514013" y="1008063"/>
            <a:ext cx="647700" cy="646112"/>
          </a:xfrm>
          <a:prstGeom prst="ellipse">
            <a:avLst/>
          </a:prstGeom>
          <a:solidFill>
            <a:srgbClr val="FF66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2952750" y="287338"/>
            <a:ext cx="72009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ONZE </a:t>
            </a:r>
            <a:r>
              <a:rPr lang="nl-NL" sz="7200"/>
              <a:t>VOEDING</a:t>
            </a:r>
            <a:r>
              <a:rPr lang="nl-NL" sz="7200" b="0">
                <a:latin typeface="Arial Narrow" pitchFamily="34" charset="0"/>
              </a:rPr>
              <a:t> IS VERANDERD</a:t>
            </a:r>
          </a:p>
        </p:txBody>
      </p:sp>
      <p:sp>
        <p:nvSpPr>
          <p:cNvPr id="82952" name="Oval 10"/>
          <p:cNvSpPr>
            <a:spLocks noChangeAspect="1" noChangeArrowheads="1"/>
          </p:cNvSpPr>
          <p:nvPr/>
        </p:nvSpPr>
        <p:spPr bwMode="auto">
          <a:xfrm>
            <a:off x="1296988" y="719138"/>
            <a:ext cx="1008062" cy="1004887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82953" name="Group 11"/>
          <p:cNvGrpSpPr>
            <a:grpSpLocks/>
          </p:cNvGrpSpPr>
          <p:nvPr/>
        </p:nvGrpSpPr>
        <p:grpSpPr bwMode="auto">
          <a:xfrm>
            <a:off x="2016125" y="2735263"/>
            <a:ext cx="3455988" cy="2232025"/>
            <a:chOff x="339" y="1253"/>
            <a:chExt cx="2677" cy="1825"/>
          </a:xfrm>
        </p:grpSpPr>
        <p:pic>
          <p:nvPicPr>
            <p:cNvPr id="82957" name="Picture 12" descr="Onze voeding bevat niet genoeg vitamines"/>
            <p:cNvPicPr>
              <a:picLocks noChangeAspect="1" noChangeArrowheads="1"/>
            </p:cNvPicPr>
            <p:nvPr/>
          </p:nvPicPr>
          <p:blipFill>
            <a:blip r:embed="rId2"/>
            <a:srcRect t="55331" b="18791"/>
            <a:stretch>
              <a:fillRect/>
            </a:stretch>
          </p:blipFill>
          <p:spPr bwMode="auto">
            <a:xfrm>
              <a:off x="339" y="1906"/>
              <a:ext cx="2677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8" name="Picture 13" descr="Onze voeding bevat niet genoeg vitamines"/>
            <p:cNvPicPr>
              <a:picLocks noChangeAspect="1" noChangeArrowheads="1"/>
            </p:cNvPicPr>
            <p:nvPr/>
          </p:nvPicPr>
          <p:blipFill>
            <a:blip r:embed="rId2"/>
            <a:srcRect t="4176" b="81432"/>
            <a:stretch>
              <a:fillRect/>
            </a:stretch>
          </p:blipFill>
          <p:spPr bwMode="auto">
            <a:xfrm>
              <a:off x="339" y="1253"/>
              <a:ext cx="2677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954" name="Picture 14" descr="1013899_10201057882482184_716922859_n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337300" y="2663825"/>
            <a:ext cx="2881313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5" name="Text Box 14"/>
          <p:cNvSpPr txBox="1">
            <a:spLocks noChangeArrowheads="1"/>
          </p:cNvSpPr>
          <p:nvPr/>
        </p:nvSpPr>
        <p:spPr bwMode="auto">
          <a:xfrm>
            <a:off x="1439863" y="5111750"/>
            <a:ext cx="8424862" cy="9461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0">
                <a:solidFill>
                  <a:schemeClr val="bg1"/>
                </a:solidFill>
              </a:rPr>
              <a:t>Meer dan 98% van de bevolking krijgt onvoldoende vitamines en mineralen binnen*</a:t>
            </a:r>
          </a:p>
        </p:txBody>
      </p:sp>
      <p:sp>
        <p:nvSpPr>
          <p:cNvPr id="82956" name="Text Box 15"/>
          <p:cNvSpPr txBox="1">
            <a:spLocks noChangeArrowheads="1"/>
          </p:cNvSpPr>
          <p:nvPr/>
        </p:nvSpPr>
        <p:spPr bwMode="auto">
          <a:xfrm>
            <a:off x="7273925" y="5761038"/>
            <a:ext cx="2592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200" b="0"/>
              <a:t>*Bron: RIVM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/>
          <p:cNvSpPr>
            <a:spLocks noChangeAspect="1" noChangeArrowheads="1"/>
          </p:cNvSpPr>
          <p:nvPr/>
        </p:nvSpPr>
        <p:spPr bwMode="auto">
          <a:xfrm>
            <a:off x="8856663" y="2376488"/>
            <a:ext cx="8207375" cy="82073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3971" name="Oval 3"/>
          <p:cNvSpPr>
            <a:spLocks noChangeAspect="1" noChangeArrowheads="1"/>
          </p:cNvSpPr>
          <p:nvPr/>
        </p:nvSpPr>
        <p:spPr bwMode="auto">
          <a:xfrm>
            <a:off x="4105275" y="4679950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3972" name="Oval 4"/>
          <p:cNvSpPr>
            <a:spLocks noChangeAspect="1" noChangeArrowheads="1"/>
          </p:cNvSpPr>
          <p:nvPr/>
        </p:nvSpPr>
        <p:spPr bwMode="auto">
          <a:xfrm>
            <a:off x="576263" y="1295400"/>
            <a:ext cx="863600" cy="86201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3973" name="Oval 5"/>
          <p:cNvSpPr>
            <a:spLocks noChangeAspect="1" noChangeArrowheads="1"/>
          </p:cNvSpPr>
          <p:nvPr/>
        </p:nvSpPr>
        <p:spPr bwMode="auto">
          <a:xfrm>
            <a:off x="-1638300" y="-1081088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3974" name="Oval 6"/>
          <p:cNvSpPr>
            <a:spLocks noChangeAspect="1" noChangeArrowheads="1"/>
          </p:cNvSpPr>
          <p:nvPr/>
        </p:nvSpPr>
        <p:spPr bwMode="auto">
          <a:xfrm>
            <a:off x="288925" y="4392613"/>
            <a:ext cx="647700" cy="646112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3975" name="Oval 9"/>
          <p:cNvSpPr>
            <a:spLocks noChangeAspect="1" noChangeArrowheads="1"/>
          </p:cNvSpPr>
          <p:nvPr/>
        </p:nvSpPr>
        <p:spPr bwMode="auto">
          <a:xfrm>
            <a:off x="720725" y="5111750"/>
            <a:ext cx="863600" cy="8620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76263" y="312738"/>
            <a:ext cx="102250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MOGELIJKE</a:t>
            </a:r>
            <a:r>
              <a:rPr lang="nl-NL" sz="7200">
                <a:latin typeface="Arial Narrow" pitchFamily="34" charset="0"/>
              </a:rPr>
              <a:t> GEVOLGEN</a:t>
            </a:r>
            <a:endParaRPr lang="nl-NL" sz="4800" b="0">
              <a:latin typeface="Arial Narrow" pitchFamily="34" charset="0"/>
            </a:endParaRPr>
          </a:p>
        </p:txBody>
      </p:sp>
      <p:sp>
        <p:nvSpPr>
          <p:cNvPr id="61449" name="Oval 9"/>
          <p:cNvSpPr>
            <a:spLocks noChangeAspect="1" noChangeArrowheads="1"/>
          </p:cNvSpPr>
          <p:nvPr/>
        </p:nvSpPr>
        <p:spPr bwMode="auto">
          <a:xfrm>
            <a:off x="7129463" y="1944688"/>
            <a:ext cx="3673475" cy="3673475"/>
          </a:xfrm>
          <a:prstGeom prst="ellipse">
            <a:avLst/>
          </a:prstGeom>
          <a:blipFill dpi="0" rotWithShape="0">
            <a:blip r:embed="rId2"/>
            <a:srcRect/>
            <a:stretch>
              <a:fillRect r="-260"/>
            </a:stretch>
          </a:blipFill>
          <a:ln w="158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83980" name="Text Box 11"/>
          <p:cNvSpPr txBox="1">
            <a:spLocks noChangeArrowheads="1"/>
          </p:cNvSpPr>
          <p:nvPr/>
        </p:nvSpPr>
        <p:spPr bwMode="auto">
          <a:xfrm>
            <a:off x="1889125" y="1871663"/>
            <a:ext cx="516731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Overgewicht/ondergewicht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Vermoeidheid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Snack/snoep behoefte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Slecht/onrustig slapen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Slechte spijsvertering</a:t>
            </a:r>
          </a:p>
          <a:p>
            <a:pPr defTabSz="1028700">
              <a:spcBef>
                <a:spcPct val="15000"/>
              </a:spcBef>
              <a:buFontTx/>
              <a:buChar char="•"/>
            </a:pPr>
            <a:r>
              <a:rPr lang="nl-NL" sz="3200" b="0">
                <a:latin typeface="Arial Narrow" pitchFamily="34" charset="0"/>
              </a:rPr>
              <a:t> Voedingsgerelateerde klachten</a:t>
            </a:r>
          </a:p>
        </p:txBody>
      </p:sp>
      <p:sp>
        <p:nvSpPr>
          <p:cNvPr id="83981" name="Oval 12"/>
          <p:cNvSpPr>
            <a:spLocks noChangeAspect="1" noChangeArrowheads="1"/>
          </p:cNvSpPr>
          <p:nvPr/>
        </p:nvSpPr>
        <p:spPr bwMode="auto">
          <a:xfrm>
            <a:off x="5832475" y="540067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spect="1" noChangeArrowheads="1"/>
          </p:cNvSpPr>
          <p:nvPr/>
        </p:nvSpPr>
        <p:spPr bwMode="auto">
          <a:xfrm>
            <a:off x="10585450" y="503238"/>
            <a:ext cx="6478588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4995" name="Oval 3"/>
          <p:cNvSpPr>
            <a:spLocks noChangeAspect="1" noChangeArrowheads="1"/>
          </p:cNvSpPr>
          <p:nvPr/>
        </p:nvSpPr>
        <p:spPr bwMode="auto">
          <a:xfrm>
            <a:off x="-1557338" y="-215900"/>
            <a:ext cx="3114676" cy="31146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4996" name="Oval 5"/>
          <p:cNvSpPr>
            <a:spLocks noChangeAspect="1" noChangeArrowheads="1"/>
          </p:cNvSpPr>
          <p:nvPr/>
        </p:nvSpPr>
        <p:spPr bwMode="auto">
          <a:xfrm>
            <a:off x="10225088" y="3819525"/>
            <a:ext cx="863600" cy="860425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0" y="215900"/>
            <a:ext cx="1152207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EET JIJ VOLGENS DE </a:t>
            </a:r>
            <a:r>
              <a:rPr lang="nl-NL" sz="7200">
                <a:latin typeface="Arial Narrow" pitchFamily="34" charset="0"/>
              </a:rPr>
              <a:t>NORM</a:t>
            </a:r>
            <a:r>
              <a:rPr lang="nl-NL" sz="7200" b="0">
                <a:latin typeface="Arial Narrow" pitchFamily="34" charset="0"/>
              </a:rPr>
              <a:t>?</a:t>
            </a:r>
          </a:p>
        </p:txBody>
      </p:sp>
      <p:sp>
        <p:nvSpPr>
          <p:cNvPr id="84998" name="Oval 34"/>
          <p:cNvSpPr>
            <a:spLocks noChangeAspect="1" noChangeArrowheads="1"/>
          </p:cNvSpPr>
          <p:nvPr/>
        </p:nvSpPr>
        <p:spPr bwMode="auto">
          <a:xfrm>
            <a:off x="576263" y="5111750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4999" name="Text Box 65"/>
          <p:cNvSpPr txBox="1">
            <a:spLocks noChangeArrowheads="1"/>
          </p:cNvSpPr>
          <p:nvPr/>
        </p:nvSpPr>
        <p:spPr bwMode="auto">
          <a:xfrm>
            <a:off x="431800" y="1427163"/>
            <a:ext cx="1080135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Minstens 250 gram groente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Minimaal 2 stuks fruit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4 - 8 volkoren bruine boterhammen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4 - 5 opscheplepels volkoren graanproducten of kleine aardappelen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1 portie vis (1x per week) / peulvruchten / vlees 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2 – 3 porties zuivel + 40 gram kaas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25 gram ongezouten noten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altLang="nl-NL" sz="3200" b="0">
                <a:latin typeface="Arial Narrow" pitchFamily="34" charset="0"/>
              </a:rPr>
              <a:t> 1,5 – 2 liter vocht (bij voorkeur water en dagelijks 3 koppen thee)</a:t>
            </a:r>
          </a:p>
          <a:p>
            <a:pPr defTabSz="1028700">
              <a:lnSpc>
                <a:spcPct val="105000"/>
              </a:lnSpc>
              <a:buFont typeface="Wingdings" pitchFamily="2" charset="2"/>
              <a:buChar char="ü"/>
            </a:pPr>
            <a:r>
              <a:rPr lang="nl-NL" sz="3200" b="0">
                <a:latin typeface="Arial Narrow" pitchFamily="34" charset="0"/>
              </a:rPr>
              <a:t> Eet meer plantaardige voeding en minder dierlijk</a:t>
            </a:r>
          </a:p>
        </p:txBody>
      </p:sp>
      <p:sp>
        <p:nvSpPr>
          <p:cNvPr id="85000" name="Rechthoek 6"/>
          <p:cNvSpPr>
            <a:spLocks noChangeArrowheads="1"/>
          </p:cNvSpPr>
          <p:nvPr/>
        </p:nvSpPr>
        <p:spPr bwMode="auto">
          <a:xfrm>
            <a:off x="4822825" y="1263650"/>
            <a:ext cx="6194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altLang="nl-NL" sz="1800" b="0">
                <a:solidFill>
                  <a:srgbClr val="33CC33"/>
                </a:solidFill>
                <a:latin typeface="Arial Narrow" pitchFamily="34" charset="0"/>
                <a:ea typeface="MS PGothic" pitchFamily="34" charset="-128"/>
              </a:rPr>
              <a:t>Bron: Voedingscentrum </a:t>
            </a:r>
          </a:p>
        </p:txBody>
      </p:sp>
      <p:sp>
        <p:nvSpPr>
          <p:cNvPr id="85001" name="Oval 67"/>
          <p:cNvSpPr>
            <a:spLocks noChangeAspect="1" noChangeArrowheads="1"/>
          </p:cNvSpPr>
          <p:nvPr/>
        </p:nvSpPr>
        <p:spPr bwMode="auto">
          <a:xfrm>
            <a:off x="10656888" y="1871663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19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0" name="Oval 4"/>
          <p:cNvSpPr>
            <a:spLocks noChangeAspect="1" noChangeArrowheads="1"/>
          </p:cNvSpPr>
          <p:nvPr/>
        </p:nvSpPr>
        <p:spPr bwMode="auto">
          <a:xfrm>
            <a:off x="360363" y="5256213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1" name="Oval 5"/>
          <p:cNvSpPr>
            <a:spLocks noChangeAspect="1" noChangeArrowheads="1"/>
          </p:cNvSpPr>
          <p:nvPr/>
        </p:nvSpPr>
        <p:spPr bwMode="auto">
          <a:xfrm>
            <a:off x="-1169988" y="2087563"/>
            <a:ext cx="2339976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2" name="Oval 6"/>
          <p:cNvSpPr>
            <a:spLocks noChangeAspect="1" noChangeArrowheads="1"/>
          </p:cNvSpPr>
          <p:nvPr/>
        </p:nvSpPr>
        <p:spPr bwMode="auto">
          <a:xfrm>
            <a:off x="9505950" y="540067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3" name="Oval 8"/>
          <p:cNvSpPr>
            <a:spLocks noChangeAspect="1" noChangeArrowheads="1"/>
          </p:cNvSpPr>
          <p:nvPr/>
        </p:nvSpPr>
        <p:spPr bwMode="auto">
          <a:xfrm>
            <a:off x="10225088" y="381635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4" name="Oval 9"/>
          <p:cNvSpPr>
            <a:spLocks noChangeAspect="1" noChangeArrowheads="1"/>
          </p:cNvSpPr>
          <p:nvPr/>
        </p:nvSpPr>
        <p:spPr bwMode="auto">
          <a:xfrm>
            <a:off x="360363" y="1800225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5" name="AutoShape 11"/>
          <p:cNvSpPr>
            <a:spLocks noChangeArrowheads="1"/>
          </p:cNvSpPr>
          <p:nvPr/>
        </p:nvSpPr>
        <p:spPr bwMode="auto">
          <a:xfrm>
            <a:off x="5256213" y="1871663"/>
            <a:ext cx="4968875" cy="38163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6" name="Text Box 13"/>
          <p:cNvSpPr txBox="1">
            <a:spLocks noChangeArrowheads="1"/>
          </p:cNvSpPr>
          <p:nvPr/>
        </p:nvSpPr>
        <p:spPr bwMode="auto">
          <a:xfrm>
            <a:off x="6696075" y="2214563"/>
            <a:ext cx="2089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/>
            <a:r>
              <a:rPr lang="nl-NL" altLang="nl-NL" sz="2600" b="0">
                <a:solidFill>
                  <a:schemeClr val="bg1"/>
                </a:solidFill>
                <a:latin typeface="Arial Narrow" pitchFamily="34" charset="0"/>
              </a:rPr>
              <a:t>Vitamines</a:t>
            </a:r>
          </a:p>
          <a:p>
            <a:pPr algn="ctr" defTabSz="1028700"/>
            <a:r>
              <a:rPr lang="nl-NL" altLang="nl-NL" sz="2600" b="0">
                <a:solidFill>
                  <a:schemeClr val="bg1"/>
                </a:solidFill>
                <a:latin typeface="Arial Narrow" pitchFamily="34" charset="0"/>
              </a:rPr>
              <a:t>Mineralen</a:t>
            </a:r>
          </a:p>
          <a:p>
            <a:pPr algn="ctr" defTabSz="1028700"/>
            <a:r>
              <a:rPr lang="nl-NL" altLang="nl-NL" sz="2600" b="0">
                <a:solidFill>
                  <a:schemeClr val="bg1"/>
                </a:solidFill>
                <a:latin typeface="Arial Narrow" pitchFamily="34" charset="0"/>
              </a:rPr>
              <a:t>Proteïnen</a:t>
            </a:r>
          </a:p>
          <a:p>
            <a:pPr algn="ctr" defTabSz="1028700"/>
            <a:r>
              <a:rPr lang="nl-NL" altLang="nl-NL" sz="2600" b="0">
                <a:solidFill>
                  <a:schemeClr val="bg1"/>
                </a:solidFill>
                <a:latin typeface="Arial Narrow" pitchFamily="34" charset="0"/>
              </a:rPr>
              <a:t>Micronutriënten</a:t>
            </a:r>
          </a:p>
          <a:p>
            <a:pPr algn="ctr" defTabSz="1028700"/>
            <a:r>
              <a:rPr lang="nl-NL" altLang="ja-JP" sz="2600" b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Kruiden</a:t>
            </a:r>
          </a:p>
          <a:p>
            <a:pPr algn="ctr" defTabSz="1028700"/>
            <a:r>
              <a:rPr lang="nl-NL" altLang="ja-JP" sz="2600" b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Vezels</a:t>
            </a:r>
          </a:p>
          <a:p>
            <a:pPr algn="ctr" defTabSz="1028700"/>
            <a:r>
              <a:rPr lang="nl-NL" altLang="ja-JP" sz="2600" b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Water</a:t>
            </a:r>
          </a:p>
          <a:p>
            <a:pPr algn="ctr" defTabSz="1028700"/>
            <a:r>
              <a:rPr lang="nl-NL" altLang="ja-JP" sz="2600" b="0">
                <a:solidFill>
                  <a:schemeClr val="bg1"/>
                </a:solidFill>
                <a:latin typeface="Arial Narrow" pitchFamily="34" charset="0"/>
                <a:ea typeface="MS PGothic" pitchFamily="34" charset="-128"/>
              </a:rPr>
              <a:t>Visolie</a:t>
            </a:r>
            <a:endParaRPr lang="nl-NL" sz="2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6027" name="AutoShape 15"/>
          <p:cNvSpPr>
            <a:spLocks noChangeArrowheads="1"/>
          </p:cNvSpPr>
          <p:nvPr/>
        </p:nvSpPr>
        <p:spPr bwMode="auto">
          <a:xfrm rot="10800000">
            <a:off x="1008063" y="1871663"/>
            <a:ext cx="4968875" cy="38163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6028" name="Text Box 16"/>
          <p:cNvSpPr txBox="1">
            <a:spLocks noChangeArrowheads="1"/>
          </p:cNvSpPr>
          <p:nvPr/>
        </p:nvSpPr>
        <p:spPr bwMode="auto">
          <a:xfrm>
            <a:off x="2447925" y="2016125"/>
            <a:ext cx="2089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Vetten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Suiker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Zout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Koolhydraten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Alcohol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Medicijnen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Pesticiden </a:t>
            </a:r>
          </a:p>
          <a:p>
            <a:pPr algn="ctr" defTabSz="1028700"/>
            <a:r>
              <a:rPr lang="nl-NL" sz="2600" b="0">
                <a:solidFill>
                  <a:schemeClr val="bg1"/>
                </a:solidFill>
                <a:latin typeface="Arial Narrow" pitchFamily="34" charset="0"/>
              </a:rPr>
              <a:t>Hormonen</a:t>
            </a:r>
          </a:p>
        </p:txBody>
      </p:sp>
      <p:sp>
        <p:nvSpPr>
          <p:cNvPr id="86029" name="Text Box 17"/>
          <p:cNvSpPr txBox="1">
            <a:spLocks noChangeArrowheads="1"/>
          </p:cNvSpPr>
          <p:nvPr/>
        </p:nvSpPr>
        <p:spPr bwMode="auto">
          <a:xfrm>
            <a:off x="103188" y="260350"/>
            <a:ext cx="11306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6600" b="0">
                <a:latin typeface="Arial Narrow" pitchFamily="34" charset="0"/>
              </a:rPr>
              <a:t>BRENG </a:t>
            </a:r>
            <a:r>
              <a:rPr lang="nl-NL" sz="6600">
                <a:latin typeface="Arial Narrow" pitchFamily="34" charset="0"/>
              </a:rPr>
              <a:t>BALANS</a:t>
            </a:r>
            <a:r>
              <a:rPr lang="nl-NL" sz="6600" b="0">
                <a:latin typeface="Arial Narrow" pitchFamily="34" charset="0"/>
              </a:rPr>
              <a:t> IN JE VOEDING!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3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4" name="Oval 4"/>
          <p:cNvSpPr>
            <a:spLocks noChangeAspect="1" noChangeArrowheads="1"/>
          </p:cNvSpPr>
          <p:nvPr/>
        </p:nvSpPr>
        <p:spPr bwMode="auto">
          <a:xfrm>
            <a:off x="6121400" y="4968875"/>
            <a:ext cx="863600" cy="86201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5" name="Oval 5"/>
          <p:cNvSpPr>
            <a:spLocks noChangeAspect="1" noChangeArrowheads="1"/>
          </p:cNvSpPr>
          <p:nvPr/>
        </p:nvSpPr>
        <p:spPr bwMode="auto">
          <a:xfrm>
            <a:off x="-1638300" y="-1081088"/>
            <a:ext cx="4375150" cy="43751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6" name="Oval 6"/>
          <p:cNvSpPr>
            <a:spLocks noChangeAspect="1" noChangeArrowheads="1"/>
          </p:cNvSpPr>
          <p:nvPr/>
        </p:nvSpPr>
        <p:spPr bwMode="auto">
          <a:xfrm>
            <a:off x="10514013" y="1008063"/>
            <a:ext cx="647700" cy="6461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7047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881313" y="647700"/>
            <a:ext cx="676751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MAKKELIJKER GEZEGD DAN GEDAAN!</a:t>
            </a:r>
          </a:p>
        </p:txBody>
      </p:sp>
      <p:sp>
        <p:nvSpPr>
          <p:cNvPr id="87049" name="Oval 9" descr="makkelijk gezegd"/>
          <p:cNvSpPr>
            <a:spLocks noChangeAspect="1" noChangeArrowheads="1"/>
          </p:cNvSpPr>
          <p:nvPr/>
        </p:nvSpPr>
        <p:spPr bwMode="auto">
          <a:xfrm>
            <a:off x="504825" y="2447925"/>
            <a:ext cx="3673475" cy="3673475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028700"/>
            <a:endParaRPr lang="nl-NL" b="0"/>
          </a:p>
        </p:txBody>
      </p:sp>
      <p:sp>
        <p:nvSpPr>
          <p:cNvPr id="87050" name="Oval 10"/>
          <p:cNvSpPr>
            <a:spLocks noChangeAspect="1" noChangeArrowheads="1"/>
          </p:cNvSpPr>
          <p:nvPr/>
        </p:nvSpPr>
        <p:spPr bwMode="auto">
          <a:xfrm>
            <a:off x="792163" y="576263"/>
            <a:ext cx="647700" cy="646112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67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68" name="Oval 4"/>
          <p:cNvSpPr>
            <a:spLocks noChangeAspect="1" noChangeArrowheads="1"/>
          </p:cNvSpPr>
          <p:nvPr/>
        </p:nvSpPr>
        <p:spPr bwMode="auto">
          <a:xfrm>
            <a:off x="576263" y="5327650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69" name="Oval 5"/>
          <p:cNvSpPr>
            <a:spLocks noChangeAspect="1" noChangeArrowheads="1"/>
          </p:cNvSpPr>
          <p:nvPr/>
        </p:nvSpPr>
        <p:spPr bwMode="auto">
          <a:xfrm>
            <a:off x="-2495550" y="792163"/>
            <a:ext cx="3402013" cy="340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0" name="Oval 8"/>
          <p:cNvSpPr>
            <a:spLocks noChangeAspect="1" noChangeArrowheads="1"/>
          </p:cNvSpPr>
          <p:nvPr/>
        </p:nvSpPr>
        <p:spPr bwMode="auto">
          <a:xfrm>
            <a:off x="10585450" y="86360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1" name="Oval 9"/>
          <p:cNvSpPr>
            <a:spLocks noChangeAspect="1" noChangeArrowheads="1"/>
          </p:cNvSpPr>
          <p:nvPr/>
        </p:nvSpPr>
        <p:spPr bwMode="auto">
          <a:xfrm>
            <a:off x="360363" y="1655763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2" name="Text Box 10"/>
          <p:cNvSpPr txBox="1">
            <a:spLocks noChangeArrowheads="1"/>
          </p:cNvSpPr>
          <p:nvPr/>
        </p:nvSpPr>
        <p:spPr bwMode="auto">
          <a:xfrm>
            <a:off x="792163" y="287338"/>
            <a:ext cx="8712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HERBALIFE KAN OOK </a:t>
            </a:r>
            <a:r>
              <a:rPr lang="nl-NL" sz="7200"/>
              <a:t>JOU</a:t>
            </a:r>
            <a:r>
              <a:rPr lang="nl-NL" sz="7200" b="0">
                <a:latin typeface="Arial Narrow" pitchFamily="34" charset="0"/>
              </a:rPr>
              <a:t> HELPEN!</a:t>
            </a:r>
          </a:p>
        </p:txBody>
      </p:sp>
      <p:sp>
        <p:nvSpPr>
          <p:cNvPr id="88073" name="Text Box 11"/>
          <p:cNvSpPr txBox="1">
            <a:spLocks noChangeArrowheads="1"/>
          </p:cNvSpPr>
          <p:nvPr/>
        </p:nvSpPr>
        <p:spPr bwMode="auto">
          <a:xfrm>
            <a:off x="1568450" y="3024188"/>
            <a:ext cx="6192838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lnSpc>
                <a:spcPct val="45000"/>
              </a:lnSpc>
              <a:spcBef>
                <a:spcPct val="50000"/>
              </a:spcBef>
            </a:pPr>
            <a:r>
              <a:rPr lang="nl-NL" sz="4800" b="0">
                <a:solidFill>
                  <a:srgbClr val="FF9900"/>
                </a:solidFill>
                <a:latin typeface="Arial Narrow" pitchFamily="34" charset="0"/>
              </a:rPr>
              <a:t>●</a:t>
            </a:r>
            <a:r>
              <a:rPr lang="nl-NL" sz="3200" b="0">
                <a:latin typeface="Arial Narrow" pitchFamily="34" charset="0"/>
              </a:rPr>
              <a:t> </a:t>
            </a:r>
            <a:r>
              <a:rPr lang="nl-NL" sz="3200"/>
              <a:t>GEEN</a:t>
            </a:r>
            <a:r>
              <a:rPr lang="nl-NL" sz="3200" b="0">
                <a:latin typeface="Arial Narrow" pitchFamily="34" charset="0"/>
              </a:rPr>
              <a:t> KUUR OF DIEET</a:t>
            </a:r>
          </a:p>
          <a:p>
            <a:pPr defTabSz="1028700">
              <a:lnSpc>
                <a:spcPct val="45000"/>
              </a:lnSpc>
              <a:spcBef>
                <a:spcPct val="50000"/>
              </a:spcBef>
            </a:pPr>
            <a:r>
              <a:rPr lang="nl-NL" sz="4800" b="0">
                <a:solidFill>
                  <a:srgbClr val="FF9900"/>
                </a:solidFill>
                <a:latin typeface="Arial Narrow" pitchFamily="34" charset="0"/>
              </a:rPr>
              <a:t>●</a:t>
            </a:r>
            <a:r>
              <a:rPr lang="nl-NL" sz="3200" b="0">
                <a:latin typeface="Arial Narrow" pitchFamily="34" charset="0"/>
              </a:rPr>
              <a:t> DAGELIJKSE </a:t>
            </a:r>
            <a:r>
              <a:rPr lang="nl-NL" sz="3200"/>
              <a:t>AANVULLING</a:t>
            </a:r>
          </a:p>
          <a:p>
            <a:pPr defTabSz="1028700">
              <a:lnSpc>
                <a:spcPct val="45000"/>
              </a:lnSpc>
              <a:spcBef>
                <a:spcPct val="50000"/>
              </a:spcBef>
            </a:pPr>
            <a:r>
              <a:rPr lang="nl-NL" sz="4800" b="0">
                <a:solidFill>
                  <a:srgbClr val="FF9900"/>
                </a:solidFill>
                <a:latin typeface="Arial Narrow" pitchFamily="34" charset="0"/>
              </a:rPr>
              <a:t>●</a:t>
            </a:r>
            <a:r>
              <a:rPr lang="nl-NL" sz="3200" b="0">
                <a:latin typeface="Arial Narrow" pitchFamily="34" charset="0"/>
              </a:rPr>
              <a:t> </a:t>
            </a:r>
            <a:r>
              <a:rPr lang="nl-NL" sz="3200"/>
              <a:t>BALANS</a:t>
            </a:r>
            <a:r>
              <a:rPr lang="nl-NL" sz="3200" b="0">
                <a:latin typeface="Arial Narrow" pitchFamily="34" charset="0"/>
              </a:rPr>
              <a:t> IN JE VOEDING</a:t>
            </a:r>
          </a:p>
          <a:p>
            <a:pPr defTabSz="1028700">
              <a:lnSpc>
                <a:spcPct val="45000"/>
              </a:lnSpc>
              <a:spcBef>
                <a:spcPct val="50000"/>
              </a:spcBef>
            </a:pPr>
            <a:r>
              <a:rPr lang="nl-NL" sz="4800" b="0">
                <a:solidFill>
                  <a:srgbClr val="FF9900"/>
                </a:solidFill>
                <a:latin typeface="Arial Narrow" pitchFamily="34" charset="0"/>
              </a:rPr>
              <a:t>●</a:t>
            </a:r>
            <a:r>
              <a:rPr lang="nl-NL" sz="3200" b="0">
                <a:latin typeface="Arial Narrow" pitchFamily="34" charset="0"/>
              </a:rPr>
              <a:t> MAKKELIJK - TRENDY - LEKKER</a:t>
            </a:r>
          </a:p>
        </p:txBody>
      </p:sp>
      <p:sp>
        <p:nvSpPr>
          <p:cNvPr id="88074" name="Oval 12" descr="shakes"/>
          <p:cNvSpPr>
            <a:spLocks noChangeAspect="1" noChangeArrowheads="1"/>
          </p:cNvSpPr>
          <p:nvPr/>
        </p:nvSpPr>
        <p:spPr bwMode="auto">
          <a:xfrm>
            <a:off x="7848600" y="2808288"/>
            <a:ext cx="3097213" cy="3097212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028700"/>
            <a:endParaRPr lang="nl-NL" b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spect="1" noChangeArrowheads="1"/>
          </p:cNvSpPr>
          <p:nvPr/>
        </p:nvSpPr>
        <p:spPr bwMode="auto">
          <a:xfrm>
            <a:off x="10082213" y="23034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1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2" name="Oval 4"/>
          <p:cNvSpPr>
            <a:spLocks noChangeAspect="1" noChangeArrowheads="1"/>
          </p:cNvSpPr>
          <p:nvPr/>
        </p:nvSpPr>
        <p:spPr bwMode="auto">
          <a:xfrm>
            <a:off x="-2232025" y="3890963"/>
            <a:ext cx="4824413" cy="48148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3" name="Oval 5"/>
          <p:cNvSpPr>
            <a:spLocks noChangeAspect="1" noChangeArrowheads="1"/>
          </p:cNvSpPr>
          <p:nvPr/>
        </p:nvSpPr>
        <p:spPr bwMode="auto">
          <a:xfrm>
            <a:off x="-2016125" y="-1512888"/>
            <a:ext cx="3600450" cy="3600451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4" name="Oval 6"/>
          <p:cNvSpPr>
            <a:spLocks noChangeAspect="1" noChangeArrowheads="1"/>
          </p:cNvSpPr>
          <p:nvPr/>
        </p:nvSpPr>
        <p:spPr bwMode="auto">
          <a:xfrm>
            <a:off x="9721850" y="4392613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5" name="Oval 7"/>
          <p:cNvSpPr>
            <a:spLocks noChangeAspect="1" noChangeArrowheads="1"/>
          </p:cNvSpPr>
          <p:nvPr/>
        </p:nvSpPr>
        <p:spPr bwMode="auto">
          <a:xfrm>
            <a:off x="7056438" y="4968875"/>
            <a:ext cx="1223962" cy="1220788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6" name="Oval 8"/>
          <p:cNvSpPr>
            <a:spLocks noChangeAspect="1" noChangeArrowheads="1"/>
          </p:cNvSpPr>
          <p:nvPr/>
        </p:nvSpPr>
        <p:spPr bwMode="auto">
          <a:xfrm>
            <a:off x="1079500" y="287338"/>
            <a:ext cx="936625" cy="933450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097" name="Text Box 10"/>
          <p:cNvSpPr txBox="1">
            <a:spLocks noChangeArrowheads="1"/>
          </p:cNvSpPr>
          <p:nvPr/>
        </p:nvSpPr>
        <p:spPr bwMode="auto">
          <a:xfrm>
            <a:off x="720725" y="215900"/>
            <a:ext cx="10152063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ERVAAR ZELF HOE </a:t>
            </a:r>
            <a:r>
              <a:rPr lang="nl-NL" sz="7200"/>
              <a:t>MAKKELIJK</a:t>
            </a:r>
            <a:r>
              <a:rPr lang="nl-NL" sz="7200" b="0">
                <a:latin typeface="Arial Narrow" pitchFamily="34" charset="0"/>
              </a:rPr>
              <a:t> HET IS    met een TRY-OUT PAKKET!</a:t>
            </a:r>
            <a:endParaRPr lang="nl-NL" sz="4400" b="0">
              <a:latin typeface="Arial Narrow" pitchFamily="34" charset="0"/>
            </a:endParaRPr>
          </a:p>
        </p:txBody>
      </p:sp>
      <p:pic>
        <p:nvPicPr>
          <p:cNvPr id="89098" name="Picture 11" descr="hbl_3dto-proefpakket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3744913"/>
            <a:ext cx="41036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spect="1" noChangeArrowheads="1"/>
          </p:cNvSpPr>
          <p:nvPr/>
        </p:nvSpPr>
        <p:spPr bwMode="auto">
          <a:xfrm>
            <a:off x="10082213" y="172720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15" name="Oval 3"/>
          <p:cNvSpPr>
            <a:spLocks noChangeAspect="1" noChangeArrowheads="1"/>
          </p:cNvSpPr>
          <p:nvPr/>
        </p:nvSpPr>
        <p:spPr bwMode="auto">
          <a:xfrm>
            <a:off x="-1557338" y="-215900"/>
            <a:ext cx="3114676" cy="31146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16" name="Oval 4"/>
          <p:cNvSpPr>
            <a:spLocks noChangeAspect="1" noChangeArrowheads="1"/>
          </p:cNvSpPr>
          <p:nvPr/>
        </p:nvSpPr>
        <p:spPr bwMode="auto">
          <a:xfrm>
            <a:off x="360363" y="2239963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17" name="Oval 5"/>
          <p:cNvSpPr>
            <a:spLocks noChangeAspect="1" noChangeArrowheads="1"/>
          </p:cNvSpPr>
          <p:nvPr/>
        </p:nvSpPr>
        <p:spPr bwMode="auto">
          <a:xfrm>
            <a:off x="9721850" y="3384550"/>
            <a:ext cx="1079500" cy="1076325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728788" y="312738"/>
            <a:ext cx="79914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>
                <a:latin typeface="Arial Narrow" pitchFamily="34" charset="0"/>
              </a:rPr>
              <a:t>TRY-OUT</a:t>
            </a:r>
            <a:r>
              <a:rPr lang="nl-NL" sz="7200" b="0">
                <a:latin typeface="Arial Narrow" pitchFamily="34" charset="0"/>
              </a:rPr>
              <a:t> PAKKET</a:t>
            </a:r>
          </a:p>
        </p:txBody>
      </p:sp>
      <p:sp>
        <p:nvSpPr>
          <p:cNvPr id="90119" name="Oval 7"/>
          <p:cNvSpPr>
            <a:spLocks noChangeAspect="1" noChangeArrowheads="1"/>
          </p:cNvSpPr>
          <p:nvPr/>
        </p:nvSpPr>
        <p:spPr bwMode="auto">
          <a:xfrm>
            <a:off x="576263" y="5111750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20" name="Oval 10"/>
          <p:cNvSpPr>
            <a:spLocks noChangeAspect="1" noChangeArrowheads="1"/>
          </p:cNvSpPr>
          <p:nvPr/>
        </p:nvSpPr>
        <p:spPr bwMode="auto">
          <a:xfrm>
            <a:off x="10729913" y="936625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21" name="Rectangle 6"/>
          <p:cNvSpPr>
            <a:spLocks noChangeArrowheads="1"/>
          </p:cNvSpPr>
          <p:nvPr/>
        </p:nvSpPr>
        <p:spPr bwMode="auto">
          <a:xfrm>
            <a:off x="3852863" y="6342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altLang="nl-NL" sz="3200" b="0"/>
          </a:p>
        </p:txBody>
      </p:sp>
      <p:pic>
        <p:nvPicPr>
          <p:cNvPr id="90122" name="Picture 6" descr="0050NL-03_OP1_V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0" y="3527425"/>
            <a:ext cx="936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8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1714500"/>
            <a:ext cx="1352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9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944688"/>
            <a:ext cx="1352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5" name="Picture 8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2160588"/>
            <a:ext cx="1352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6" name="Picture 12" descr="Blister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824413"/>
            <a:ext cx="17224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7" name="Picture 13" descr="Blister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5725" y="4679950"/>
            <a:ext cx="17224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8" name="Picture 8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1744663"/>
            <a:ext cx="1352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9" name="Picture 9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63" y="1974850"/>
            <a:ext cx="1352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0" name="Picture 8" descr="PKT2653IT.PO-01_OP1_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288" y="2190750"/>
            <a:ext cx="1352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1" name="Text Box 28"/>
          <p:cNvSpPr txBox="1">
            <a:spLocks noChangeArrowheads="1"/>
          </p:cNvSpPr>
          <p:nvPr/>
        </p:nvSpPr>
        <p:spPr bwMode="auto">
          <a:xfrm>
            <a:off x="6624638" y="1727200"/>
            <a:ext cx="41767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3200" b="0">
                <a:latin typeface="Arial Narrow" pitchFamily="34" charset="0"/>
              </a:rPr>
              <a:t>6x SACHETS </a:t>
            </a:r>
            <a:r>
              <a:rPr lang="nl-NL" sz="3200"/>
              <a:t>VOEDINGSSHAKE</a:t>
            </a:r>
            <a:r>
              <a:rPr lang="nl-NL" sz="3200">
                <a:latin typeface="Arial Narrow" pitchFamily="34" charset="0"/>
              </a:rPr>
              <a:t> </a:t>
            </a:r>
            <a:r>
              <a:rPr lang="nl-NL" sz="3200" b="0">
                <a:latin typeface="Arial Narrow" pitchFamily="34" charset="0"/>
              </a:rPr>
              <a:t>VANILLE</a:t>
            </a:r>
          </a:p>
        </p:txBody>
      </p:sp>
      <p:sp>
        <p:nvSpPr>
          <p:cNvPr id="90132" name="Text Box 29"/>
          <p:cNvSpPr txBox="1">
            <a:spLocks noChangeArrowheads="1"/>
          </p:cNvSpPr>
          <p:nvPr/>
        </p:nvSpPr>
        <p:spPr bwMode="auto">
          <a:xfrm>
            <a:off x="1800225" y="4349750"/>
            <a:ext cx="43926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3200" b="0">
                <a:latin typeface="Arial Narrow" pitchFamily="34" charset="0"/>
              </a:rPr>
              <a:t>8x TABLETTEN </a:t>
            </a:r>
            <a:r>
              <a:rPr lang="nl-NL" sz="3200"/>
              <a:t>THERMO COMPLETE</a:t>
            </a:r>
            <a:r>
              <a:rPr lang="nl-NL" sz="3200">
                <a:latin typeface="Arial Narrow" pitchFamily="34" charset="0"/>
              </a:rPr>
              <a:t> </a:t>
            </a:r>
            <a:r>
              <a:rPr lang="nl-NL" sz="3200" b="0">
                <a:latin typeface="Arial Narrow" pitchFamily="34" charset="0"/>
              </a:rPr>
              <a:t>IN BLISTER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2"/>
          <p:cNvSpPr>
            <a:spLocks noChangeAspect="1" noChangeArrowheads="1"/>
          </p:cNvSpPr>
          <p:nvPr/>
        </p:nvSpPr>
        <p:spPr bwMode="auto">
          <a:xfrm>
            <a:off x="10298113" y="-21590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39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40" name="Oval 4"/>
          <p:cNvSpPr>
            <a:spLocks noChangeAspect="1" noChangeArrowheads="1"/>
          </p:cNvSpPr>
          <p:nvPr/>
        </p:nvSpPr>
        <p:spPr bwMode="auto">
          <a:xfrm>
            <a:off x="-2557463" y="4968875"/>
            <a:ext cx="5113338" cy="51038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41" name="Oval 5"/>
          <p:cNvSpPr>
            <a:spLocks noChangeAspect="1" noChangeArrowheads="1"/>
          </p:cNvSpPr>
          <p:nvPr/>
        </p:nvSpPr>
        <p:spPr bwMode="auto">
          <a:xfrm>
            <a:off x="-2016125" y="-1800225"/>
            <a:ext cx="3600450" cy="36004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42" name="Oval 6"/>
          <p:cNvSpPr>
            <a:spLocks noChangeAspect="1" noChangeArrowheads="1"/>
          </p:cNvSpPr>
          <p:nvPr/>
        </p:nvSpPr>
        <p:spPr bwMode="auto">
          <a:xfrm>
            <a:off x="10609263" y="774700"/>
            <a:ext cx="720725" cy="719138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43" name="Oval 8"/>
          <p:cNvSpPr>
            <a:spLocks noChangeAspect="1" noChangeArrowheads="1"/>
          </p:cNvSpPr>
          <p:nvPr/>
        </p:nvSpPr>
        <p:spPr bwMode="auto">
          <a:xfrm>
            <a:off x="504825" y="792163"/>
            <a:ext cx="936625" cy="933450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44" name="Text Box 10"/>
          <p:cNvSpPr txBox="1">
            <a:spLocks noChangeArrowheads="1"/>
          </p:cNvSpPr>
          <p:nvPr/>
        </p:nvSpPr>
        <p:spPr bwMode="auto">
          <a:xfrm>
            <a:off x="1736725" y="265113"/>
            <a:ext cx="79914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/>
              <a:t>F1</a:t>
            </a:r>
            <a:r>
              <a:rPr lang="nl-NL" sz="7200" b="0">
                <a:latin typeface="Arial Narrow" pitchFamily="34" charset="0"/>
              </a:rPr>
              <a:t> VOEDINGSSHAKE</a:t>
            </a:r>
            <a:endParaRPr lang="nl-NL" sz="4400" b="0">
              <a:latin typeface="Arial Narrow" pitchFamily="34" charset="0"/>
            </a:endParaRPr>
          </a:p>
        </p:txBody>
      </p:sp>
      <p:pic>
        <p:nvPicPr>
          <p:cNvPr id="91145" name="Picture 14" descr="formula%201%20vanilla%20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800225"/>
            <a:ext cx="2843212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Text Box 15"/>
          <p:cNvSpPr txBox="1">
            <a:spLocks noChangeArrowheads="1"/>
          </p:cNvSpPr>
          <p:nvPr/>
        </p:nvSpPr>
        <p:spPr bwMode="auto">
          <a:xfrm>
            <a:off x="3529013" y="1793875"/>
            <a:ext cx="7345362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Evenwichtige maaltijd, snel, lekker en makkelijk!</a:t>
            </a:r>
          </a:p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Caloriebeperkt, ca. 220 kCal per shake</a:t>
            </a:r>
          </a:p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Hoogwaardige sojaproteïnen, 9 gr. per portie Shake met melk/sojadrink ca. 20 gr. eiwit</a:t>
            </a:r>
          </a:p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Essentiële vitaminen, mineralen en kruiden </a:t>
            </a:r>
          </a:p>
          <a:p>
            <a:pPr algn="r">
              <a:spcBef>
                <a:spcPct val="35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Ontwikkeld door voedingsexperts en ondersteund door wetenschap</a:t>
            </a:r>
          </a:p>
        </p:txBody>
      </p:sp>
      <p:sp>
        <p:nvSpPr>
          <p:cNvPr id="91147" name="Oval 17"/>
          <p:cNvSpPr>
            <a:spLocks noChangeAspect="1" noChangeArrowheads="1"/>
          </p:cNvSpPr>
          <p:nvPr/>
        </p:nvSpPr>
        <p:spPr bwMode="auto">
          <a:xfrm>
            <a:off x="8785225" y="5400675"/>
            <a:ext cx="792163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1148" name="Picture 23" descr="low-fat-smooth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150" y="3455988"/>
            <a:ext cx="22907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2"/>
          <p:cNvSpPr>
            <a:spLocks noChangeAspect="1" noChangeArrowheads="1"/>
          </p:cNvSpPr>
          <p:nvPr/>
        </p:nvSpPr>
        <p:spPr bwMode="auto">
          <a:xfrm>
            <a:off x="10729913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5539" name="Oval 3"/>
          <p:cNvSpPr>
            <a:spLocks noChangeAspect="1" noChangeArrowheads="1"/>
          </p:cNvSpPr>
          <p:nvPr/>
        </p:nvSpPr>
        <p:spPr bwMode="auto">
          <a:xfrm>
            <a:off x="-5256213" y="266382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5540" name="Oval 4"/>
          <p:cNvSpPr>
            <a:spLocks noChangeAspect="1" noChangeArrowheads="1"/>
          </p:cNvSpPr>
          <p:nvPr/>
        </p:nvSpPr>
        <p:spPr bwMode="auto">
          <a:xfrm>
            <a:off x="9901238" y="-1181100"/>
            <a:ext cx="3492500" cy="34845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5541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305050" y="647700"/>
            <a:ext cx="38163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algn="r"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BMI</a:t>
            </a:r>
            <a:endParaRPr lang="nl-NL" sz="4400">
              <a:solidFill>
                <a:schemeClr val="bg1"/>
              </a:solidFill>
            </a:endParaRPr>
          </a:p>
          <a:p>
            <a:pPr algn="r" defTabSz="1028700">
              <a:lnSpc>
                <a:spcPct val="90000"/>
              </a:lnSpc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Body Mass Index</a:t>
            </a:r>
            <a:r>
              <a:rPr lang="nl-NL" sz="44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5543" name="Picture 12" descr="bmiSchijf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525" y="2646363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553200" y="719138"/>
            <a:ext cx="28082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defTabSz="1028700">
              <a:lnSpc>
                <a:spcPct val="90000"/>
              </a:lnSpc>
              <a:defRPr/>
            </a:pPr>
            <a:r>
              <a:rPr lang="nl-NL" sz="2400" b="0">
                <a:solidFill>
                  <a:schemeClr val="bg1"/>
                </a:solidFill>
              </a:rPr>
              <a:t>gewicht in kg</a:t>
            </a:r>
            <a:endParaRPr lang="nl-NL" sz="2400" b="0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7019925" y="1295400"/>
            <a:ext cx="26638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624638" y="1450975"/>
            <a:ext cx="31670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defTabSz="1028700">
              <a:lnSpc>
                <a:spcPct val="90000"/>
              </a:lnSpc>
              <a:defRPr/>
            </a:pPr>
            <a:r>
              <a:rPr lang="nl-NL" sz="2400" b="0">
                <a:solidFill>
                  <a:schemeClr val="bg1"/>
                </a:solidFill>
              </a:rPr>
              <a:t>lengte x lengte in m</a:t>
            </a:r>
            <a:endParaRPr lang="nl-NL" sz="2400" b="0"/>
          </a:p>
        </p:txBody>
      </p:sp>
      <p:pic>
        <p:nvPicPr>
          <p:cNvPr id="6554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3" y="576263"/>
            <a:ext cx="9366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337300" y="91122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sz="4400" b="0">
                <a:solidFill>
                  <a:schemeClr val="bg1"/>
                </a:solidFill>
              </a:rPr>
              <a:t>=</a:t>
            </a:r>
          </a:p>
        </p:txBody>
      </p:sp>
      <p:graphicFrame>
        <p:nvGraphicFramePr>
          <p:cNvPr id="6308" name="Group 164"/>
          <p:cNvGraphicFramePr>
            <a:graphicFrameLocks noGrp="1"/>
          </p:cNvGraphicFramePr>
          <p:nvPr>
            <p:ph sz="half" idx="2"/>
          </p:nvPr>
        </p:nvGraphicFramePr>
        <p:xfrm>
          <a:off x="4681538" y="2735263"/>
          <a:ext cx="5400675" cy="3164842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&lt; 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ondergewicht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18,5 – 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normaal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25 – 29,9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overgewicht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 – 34,9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zwaar overgewicht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35 – 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obesitas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&gt;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morbide obesitas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575" name="Oval 165"/>
          <p:cNvSpPr>
            <a:spLocks noChangeAspect="1" noChangeArrowheads="1"/>
          </p:cNvSpPr>
          <p:nvPr/>
        </p:nvSpPr>
        <p:spPr bwMode="auto">
          <a:xfrm>
            <a:off x="10440988" y="1727200"/>
            <a:ext cx="649287" cy="647700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5576" name="Oval 166"/>
          <p:cNvSpPr>
            <a:spLocks noChangeAspect="1" noChangeArrowheads="1"/>
          </p:cNvSpPr>
          <p:nvPr/>
        </p:nvSpPr>
        <p:spPr bwMode="auto">
          <a:xfrm>
            <a:off x="10785475" y="5208588"/>
            <a:ext cx="576263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3" name="Oval 3"/>
          <p:cNvSpPr>
            <a:spLocks noChangeAspect="1" noChangeArrowheads="1"/>
          </p:cNvSpPr>
          <p:nvPr/>
        </p:nvSpPr>
        <p:spPr bwMode="auto">
          <a:xfrm>
            <a:off x="-2087563" y="49688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4" name="Oval 5"/>
          <p:cNvSpPr>
            <a:spLocks noChangeAspect="1" noChangeArrowheads="1"/>
          </p:cNvSpPr>
          <p:nvPr/>
        </p:nvSpPr>
        <p:spPr bwMode="auto">
          <a:xfrm>
            <a:off x="-2495550" y="792163"/>
            <a:ext cx="3402013" cy="340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5" name="Oval 6"/>
          <p:cNvSpPr>
            <a:spLocks noChangeAspect="1" noChangeArrowheads="1"/>
          </p:cNvSpPr>
          <p:nvPr/>
        </p:nvSpPr>
        <p:spPr bwMode="auto">
          <a:xfrm>
            <a:off x="10585450" y="86360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6" name="Oval 7"/>
          <p:cNvSpPr>
            <a:spLocks noChangeAspect="1" noChangeArrowheads="1"/>
          </p:cNvSpPr>
          <p:nvPr/>
        </p:nvSpPr>
        <p:spPr bwMode="auto">
          <a:xfrm>
            <a:off x="288925" y="136842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67" name="Text Box 8"/>
          <p:cNvSpPr txBox="1">
            <a:spLocks noChangeArrowheads="1"/>
          </p:cNvSpPr>
          <p:nvPr/>
        </p:nvSpPr>
        <p:spPr bwMode="auto">
          <a:xfrm>
            <a:off x="1409700" y="312738"/>
            <a:ext cx="87122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/>
              <a:t>THERMO</a:t>
            </a:r>
            <a:r>
              <a:rPr lang="nl-NL" sz="7200" b="0">
                <a:latin typeface="Arial Narrow" pitchFamily="34" charset="0"/>
              </a:rPr>
              <a:t> COMPLETE</a:t>
            </a:r>
          </a:p>
        </p:txBody>
      </p:sp>
      <p:pic>
        <p:nvPicPr>
          <p:cNvPr id="92168" name="Picture 7" descr="Blister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77784">
            <a:off x="8137525" y="4535488"/>
            <a:ext cx="17224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4" descr="0050NL-03_OP1_V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1850" y="2663825"/>
            <a:ext cx="13065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2" descr="Blister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3743">
            <a:off x="9217025" y="4968875"/>
            <a:ext cx="17224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1" name="Text Box 14"/>
          <p:cNvSpPr txBox="1">
            <a:spLocks noChangeArrowheads="1"/>
          </p:cNvSpPr>
          <p:nvPr/>
        </p:nvSpPr>
        <p:spPr bwMode="auto">
          <a:xfrm>
            <a:off x="1800225" y="1720850"/>
            <a:ext cx="67691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Een unieke mix van natuurlijke cafeïne uit groene thee en Yerba Mate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Vitamine C draagt bij aan het verminderen van vermoeidheid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Cafeïne helpt om de concentratie en alertheid te verbeteren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nl-NL" sz="3200" b="0">
                <a:latin typeface="Arial Narrow" pitchFamily="34" charset="0"/>
              </a:rPr>
              <a:t>1-2 Tabletten halverwege ochtend/middag</a:t>
            </a:r>
          </a:p>
        </p:txBody>
      </p:sp>
      <p:sp>
        <p:nvSpPr>
          <p:cNvPr id="92172" name="Oval 15"/>
          <p:cNvSpPr>
            <a:spLocks noChangeAspect="1" noChangeArrowheads="1"/>
          </p:cNvSpPr>
          <p:nvPr/>
        </p:nvSpPr>
        <p:spPr bwMode="auto">
          <a:xfrm>
            <a:off x="288925" y="4895850"/>
            <a:ext cx="935038" cy="931863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187" name="Oval 3"/>
          <p:cNvSpPr>
            <a:spLocks noChangeAspect="1" noChangeArrowheads="1"/>
          </p:cNvSpPr>
          <p:nvPr/>
        </p:nvSpPr>
        <p:spPr bwMode="auto">
          <a:xfrm>
            <a:off x="4897438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188" name="Oval 4"/>
          <p:cNvSpPr>
            <a:spLocks noChangeAspect="1" noChangeArrowheads="1"/>
          </p:cNvSpPr>
          <p:nvPr/>
        </p:nvSpPr>
        <p:spPr bwMode="auto">
          <a:xfrm>
            <a:off x="10225088" y="1223963"/>
            <a:ext cx="936625" cy="93503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189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649413" y="477838"/>
            <a:ext cx="80660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6600"/>
              <a:t>6-DAGEN TRY-OUT</a:t>
            </a:r>
            <a:r>
              <a:rPr lang="nl-NL" sz="6600" b="0">
                <a:latin typeface="Arial Narrow" pitchFamily="34" charset="0"/>
              </a:rPr>
              <a:t> ONTBIJT</a:t>
            </a:r>
          </a:p>
        </p:txBody>
      </p:sp>
      <p:sp>
        <p:nvSpPr>
          <p:cNvPr id="93191" name="Oval 7" descr="ontbijt"/>
          <p:cNvSpPr>
            <a:spLocks noChangeAspect="1" noChangeArrowheads="1"/>
          </p:cNvSpPr>
          <p:nvPr/>
        </p:nvSpPr>
        <p:spPr bwMode="auto">
          <a:xfrm>
            <a:off x="8208963" y="2951163"/>
            <a:ext cx="2952750" cy="295275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028700"/>
            <a:endParaRPr lang="nl-NL" b="0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04825" y="2573338"/>
            <a:ext cx="79216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Ontbijt: </a:t>
            </a:r>
            <a:r>
              <a:rPr lang="nl-NL" sz="3200"/>
              <a:t>VOEDINGSSHAKE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Lunch en diner: gezonde </a:t>
            </a:r>
            <a:r>
              <a:rPr lang="nl-NL" sz="3200"/>
              <a:t>MAALTIJD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Dag 1 t/m 4: 1 </a:t>
            </a:r>
            <a:r>
              <a:rPr lang="nl-NL" sz="3200">
                <a:latin typeface="Arial Narrow" pitchFamily="34" charset="0"/>
              </a:rPr>
              <a:t>THERMO</a:t>
            </a:r>
            <a:r>
              <a:rPr lang="nl-NL" sz="3200" b="0">
                <a:latin typeface="Arial Narrow" pitchFamily="34" charset="0"/>
              </a:rPr>
              <a:t> COMPLETE ‘s ochtends Dag 5 en 6 : 1 ‘s ochtends en 1 ‘s middags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Drink minimaal </a:t>
            </a:r>
            <a:r>
              <a:rPr lang="nl-NL" sz="3200"/>
              <a:t>2 LITER</a:t>
            </a:r>
            <a:r>
              <a:rPr lang="nl-NL" sz="3200" b="0">
                <a:latin typeface="Arial Narrow" pitchFamily="34" charset="0"/>
              </a:rPr>
              <a:t> water</a:t>
            </a:r>
          </a:p>
        </p:txBody>
      </p:sp>
      <p:sp>
        <p:nvSpPr>
          <p:cNvPr id="93193" name="Oval 10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194" name="Oval 11"/>
          <p:cNvSpPr>
            <a:spLocks noChangeAspect="1" noChangeArrowheads="1"/>
          </p:cNvSpPr>
          <p:nvPr/>
        </p:nvSpPr>
        <p:spPr bwMode="auto">
          <a:xfrm>
            <a:off x="504825" y="1154113"/>
            <a:ext cx="863600" cy="862012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3195" name="Oval 12"/>
          <p:cNvSpPr>
            <a:spLocks noChangeAspect="1" noChangeArrowheads="1"/>
          </p:cNvSpPr>
          <p:nvPr/>
        </p:nvSpPr>
        <p:spPr bwMode="auto">
          <a:xfrm>
            <a:off x="6337300" y="53276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11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12" name="Oval 6"/>
          <p:cNvSpPr>
            <a:spLocks noChangeAspect="1" noChangeArrowheads="1"/>
          </p:cNvSpPr>
          <p:nvPr/>
        </p:nvSpPr>
        <p:spPr bwMode="auto">
          <a:xfrm>
            <a:off x="10225088" y="1223963"/>
            <a:ext cx="936625" cy="935037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13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94214" name="Text Box 8"/>
          <p:cNvSpPr txBox="1">
            <a:spLocks noChangeArrowheads="1"/>
          </p:cNvSpPr>
          <p:nvPr/>
        </p:nvSpPr>
        <p:spPr bwMode="auto">
          <a:xfrm>
            <a:off x="1296988" y="352425"/>
            <a:ext cx="83518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6600"/>
              <a:t>3-DAGEN TRY-OUT</a:t>
            </a:r>
            <a:r>
              <a:rPr lang="nl-NL" sz="6600" b="0">
                <a:latin typeface="Arial Narrow" pitchFamily="34" charset="0"/>
              </a:rPr>
              <a:t> AFSLANKEN</a:t>
            </a:r>
          </a:p>
        </p:txBody>
      </p:sp>
      <p:sp>
        <p:nvSpPr>
          <p:cNvPr id="65548" name="Oval 12"/>
          <p:cNvSpPr>
            <a:spLocks noChangeAspect="1" noChangeArrowheads="1"/>
          </p:cNvSpPr>
          <p:nvPr/>
        </p:nvSpPr>
        <p:spPr bwMode="auto">
          <a:xfrm>
            <a:off x="515937" y="2676525"/>
            <a:ext cx="3097213" cy="3097213"/>
          </a:xfrm>
          <a:prstGeom prst="ellipse">
            <a:avLst/>
          </a:prstGeom>
          <a:blipFill dpi="0" rotWithShape="0">
            <a:blip r:embed="rId2"/>
            <a:srcRect/>
            <a:stretch>
              <a:fillRect r="-11144"/>
            </a:stretch>
          </a:blipFill>
          <a:ln w="158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028700">
              <a:defRPr/>
            </a:pPr>
            <a:endParaRPr lang="nl-NL" b="0"/>
          </a:p>
        </p:txBody>
      </p:sp>
      <p:sp>
        <p:nvSpPr>
          <p:cNvPr id="94218" name="Text Box 13"/>
          <p:cNvSpPr txBox="1">
            <a:spLocks noChangeArrowheads="1"/>
          </p:cNvSpPr>
          <p:nvPr/>
        </p:nvSpPr>
        <p:spPr bwMode="auto">
          <a:xfrm>
            <a:off x="4032250" y="2735263"/>
            <a:ext cx="70326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Ontbijt en lunch: </a:t>
            </a:r>
            <a:r>
              <a:rPr lang="nl-NL" sz="3200"/>
              <a:t>VOEDINGSSHAKE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Diner: gezonde, gevarieerde</a:t>
            </a:r>
            <a:r>
              <a:rPr lang="nl-NL" sz="3200">
                <a:latin typeface="Arial Narrow" pitchFamily="34" charset="0"/>
              </a:rPr>
              <a:t> </a:t>
            </a:r>
            <a:r>
              <a:rPr lang="nl-NL" sz="3200"/>
              <a:t>MAALTIJD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Eerste dag 2x 1 </a:t>
            </a:r>
            <a:r>
              <a:rPr lang="nl-NL" sz="3200">
                <a:latin typeface="Arial Narrow" pitchFamily="34" charset="0"/>
              </a:rPr>
              <a:t>THERMO</a:t>
            </a:r>
            <a:r>
              <a:rPr lang="nl-NL" sz="3200" b="0">
                <a:latin typeface="Arial Narrow" pitchFamily="34" charset="0"/>
              </a:rPr>
              <a:t> COMPLETE Tweede en derde dag: ochtend 1, middag 2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Drink minimaal </a:t>
            </a:r>
            <a:r>
              <a:rPr lang="nl-NL" sz="3200"/>
              <a:t>2 LITER</a:t>
            </a:r>
            <a:r>
              <a:rPr lang="nl-NL" sz="3200" b="0">
                <a:latin typeface="Arial Narrow" pitchFamily="34" charset="0"/>
              </a:rPr>
              <a:t> water</a:t>
            </a:r>
          </a:p>
        </p:txBody>
      </p:sp>
      <p:sp>
        <p:nvSpPr>
          <p:cNvPr id="94219" name="Oval 14"/>
          <p:cNvSpPr>
            <a:spLocks noChangeAspect="1" noChangeArrowheads="1"/>
          </p:cNvSpPr>
          <p:nvPr/>
        </p:nvSpPr>
        <p:spPr bwMode="auto">
          <a:xfrm>
            <a:off x="10729913" y="5327650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20" name="Oval 15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4221" name="Oval 16"/>
          <p:cNvSpPr>
            <a:spLocks noChangeAspect="1" noChangeArrowheads="1"/>
          </p:cNvSpPr>
          <p:nvPr/>
        </p:nvSpPr>
        <p:spPr bwMode="auto">
          <a:xfrm>
            <a:off x="360363" y="12954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35" name="Oval 3"/>
          <p:cNvSpPr>
            <a:spLocks noChangeAspect="1" noChangeArrowheads="1"/>
          </p:cNvSpPr>
          <p:nvPr/>
        </p:nvSpPr>
        <p:spPr bwMode="auto">
          <a:xfrm>
            <a:off x="4897438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36" name="Oval 4"/>
          <p:cNvSpPr>
            <a:spLocks noChangeAspect="1" noChangeArrowheads="1"/>
          </p:cNvSpPr>
          <p:nvPr/>
        </p:nvSpPr>
        <p:spPr bwMode="auto">
          <a:xfrm>
            <a:off x="10225088" y="1223963"/>
            <a:ext cx="936625" cy="93503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37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616075" y="431800"/>
            <a:ext cx="8207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6600"/>
              <a:t>4-DAGEN TRY-OUT</a:t>
            </a:r>
            <a:r>
              <a:rPr lang="nl-NL" sz="6600" b="0">
                <a:latin typeface="Arial Narrow" pitchFamily="34" charset="0"/>
              </a:rPr>
              <a:t> SPORT</a:t>
            </a:r>
          </a:p>
        </p:txBody>
      </p:sp>
      <p:sp>
        <p:nvSpPr>
          <p:cNvPr id="95239" name="Oval 7" descr="ontbijt"/>
          <p:cNvSpPr>
            <a:spLocks noChangeAspect="1" noChangeArrowheads="1"/>
          </p:cNvSpPr>
          <p:nvPr/>
        </p:nvSpPr>
        <p:spPr bwMode="auto">
          <a:xfrm>
            <a:off x="8208963" y="2952750"/>
            <a:ext cx="2952750" cy="295275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028700"/>
            <a:endParaRPr lang="nl-NL" b="0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04825" y="2573338"/>
            <a:ext cx="8208963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Ontbijt: </a:t>
            </a:r>
            <a:r>
              <a:rPr lang="nl-NL" sz="3200"/>
              <a:t>VOEDINGSSHAKE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Lunch en diner: gezonde </a:t>
            </a:r>
            <a:r>
              <a:rPr lang="nl-NL" sz="3200"/>
              <a:t>MAALTIJD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Direct na training: </a:t>
            </a:r>
            <a:r>
              <a:rPr lang="nl-NL" sz="3200"/>
              <a:t>VOEDINGSSHAKE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1 </a:t>
            </a:r>
            <a:r>
              <a:rPr lang="nl-NL" sz="3200">
                <a:latin typeface="Arial Narrow" pitchFamily="34" charset="0"/>
              </a:rPr>
              <a:t>THERMO</a:t>
            </a:r>
            <a:r>
              <a:rPr lang="nl-NL" sz="3200" b="0">
                <a:latin typeface="Arial Narrow" pitchFamily="34" charset="0"/>
              </a:rPr>
              <a:t> COMPLETE ‘s ochtends 1 ‘s middags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Drink minimaal </a:t>
            </a:r>
            <a:r>
              <a:rPr lang="nl-NL" sz="3200"/>
              <a:t>2 LITER</a:t>
            </a:r>
            <a:r>
              <a:rPr lang="nl-NL" sz="3200" b="0">
                <a:latin typeface="Arial Narrow" pitchFamily="34" charset="0"/>
              </a:rPr>
              <a:t> water</a:t>
            </a:r>
          </a:p>
        </p:txBody>
      </p:sp>
      <p:sp>
        <p:nvSpPr>
          <p:cNvPr id="95241" name="Oval 10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42" name="Oval 11"/>
          <p:cNvSpPr>
            <a:spLocks noChangeAspect="1" noChangeArrowheads="1"/>
          </p:cNvSpPr>
          <p:nvPr/>
        </p:nvSpPr>
        <p:spPr bwMode="auto">
          <a:xfrm>
            <a:off x="576263" y="10795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5243" name="Oval 12"/>
          <p:cNvSpPr>
            <a:spLocks noChangeAspect="1" noChangeArrowheads="1"/>
          </p:cNvSpPr>
          <p:nvPr/>
        </p:nvSpPr>
        <p:spPr bwMode="auto">
          <a:xfrm>
            <a:off x="6337300" y="5327650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59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60" name="Oval 6"/>
          <p:cNvSpPr>
            <a:spLocks noChangeAspect="1" noChangeArrowheads="1"/>
          </p:cNvSpPr>
          <p:nvPr/>
        </p:nvSpPr>
        <p:spPr bwMode="auto">
          <a:xfrm>
            <a:off x="10225088" y="1223963"/>
            <a:ext cx="936625" cy="935037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61" name="Oval 9"/>
          <p:cNvSpPr>
            <a:spLocks noChangeAspect="1" noChangeArrowheads="1"/>
          </p:cNvSpPr>
          <p:nvPr/>
        </p:nvSpPr>
        <p:spPr bwMode="auto">
          <a:xfrm>
            <a:off x="504825" y="4970463"/>
            <a:ext cx="863600" cy="86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1296988" y="352425"/>
            <a:ext cx="83518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6600"/>
              <a:t>2-DAGEN TRY-OUT</a:t>
            </a:r>
            <a:r>
              <a:rPr lang="nl-NL" sz="6600" b="0">
                <a:latin typeface="Arial Narrow" pitchFamily="34" charset="0"/>
              </a:rPr>
              <a:t> AANKOMEN</a:t>
            </a:r>
          </a:p>
        </p:txBody>
      </p:sp>
      <p:sp>
        <p:nvSpPr>
          <p:cNvPr id="96263" name="Text Box 13"/>
          <p:cNvSpPr txBox="1">
            <a:spLocks noChangeArrowheads="1"/>
          </p:cNvSpPr>
          <p:nvPr/>
        </p:nvSpPr>
        <p:spPr bwMode="auto">
          <a:xfrm>
            <a:off x="4032250" y="2968625"/>
            <a:ext cx="6985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/>
              <a:t>1 VOEDINGSSHAKE </a:t>
            </a:r>
            <a:r>
              <a:rPr lang="nl-NL" sz="3200" b="0">
                <a:latin typeface="Arial Narrow" pitchFamily="34" charset="0"/>
              </a:rPr>
              <a:t>na iedere maaltijd</a:t>
            </a:r>
            <a:endParaRPr lang="nl-NL" sz="3200"/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1 </a:t>
            </a:r>
            <a:r>
              <a:rPr lang="nl-NL" sz="3200">
                <a:latin typeface="Arial Narrow" pitchFamily="34" charset="0"/>
              </a:rPr>
              <a:t>THERMO</a:t>
            </a:r>
            <a:r>
              <a:rPr lang="nl-NL" sz="3200" b="0">
                <a:latin typeface="Arial Narrow" pitchFamily="34" charset="0"/>
              </a:rPr>
              <a:t> COMPLETE ‘s ochtends </a:t>
            </a:r>
          </a:p>
          <a:p>
            <a:pPr defTabSz="1028700"/>
            <a:r>
              <a:rPr lang="nl-NL" sz="3200" b="0">
                <a:latin typeface="Arial Narrow" pitchFamily="34" charset="0"/>
              </a:rPr>
              <a:t>en 1 ‘s middags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Drink minimaal </a:t>
            </a:r>
            <a:r>
              <a:rPr lang="nl-NL" sz="3200"/>
              <a:t>2 LITER</a:t>
            </a:r>
            <a:r>
              <a:rPr lang="nl-NL" sz="3200" b="0">
                <a:latin typeface="Arial Narrow" pitchFamily="34" charset="0"/>
              </a:rPr>
              <a:t> water</a:t>
            </a:r>
          </a:p>
        </p:txBody>
      </p:sp>
      <p:sp>
        <p:nvSpPr>
          <p:cNvPr id="96264" name="Oval 14"/>
          <p:cNvSpPr>
            <a:spLocks noChangeAspect="1" noChangeArrowheads="1"/>
          </p:cNvSpPr>
          <p:nvPr/>
        </p:nvSpPr>
        <p:spPr bwMode="auto">
          <a:xfrm>
            <a:off x="10729913" y="5327650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65" name="Oval 15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66" name="Oval 16"/>
          <p:cNvSpPr>
            <a:spLocks noChangeAspect="1" noChangeArrowheads="1"/>
          </p:cNvSpPr>
          <p:nvPr/>
        </p:nvSpPr>
        <p:spPr bwMode="auto">
          <a:xfrm>
            <a:off x="360363" y="12954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6267" name="Oval 14" descr="Gewicht aankomen"/>
          <p:cNvSpPr>
            <a:spLocks noChangeAspect="1" noChangeArrowheads="1"/>
          </p:cNvSpPr>
          <p:nvPr/>
        </p:nvSpPr>
        <p:spPr bwMode="auto">
          <a:xfrm>
            <a:off x="577850" y="2519363"/>
            <a:ext cx="3095625" cy="30956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val 2"/>
          <p:cNvSpPr>
            <a:spLocks noChangeAspect="1" noChangeArrowheads="1"/>
          </p:cNvSpPr>
          <p:nvPr/>
        </p:nvSpPr>
        <p:spPr bwMode="auto">
          <a:xfrm>
            <a:off x="10371138" y="-792163"/>
            <a:ext cx="8207375" cy="8207376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3" name="Oval 3"/>
          <p:cNvSpPr>
            <a:spLocks noChangeAspect="1" noChangeArrowheads="1"/>
          </p:cNvSpPr>
          <p:nvPr/>
        </p:nvSpPr>
        <p:spPr bwMode="auto">
          <a:xfrm>
            <a:off x="4248150" y="4176713"/>
            <a:ext cx="11449050" cy="114490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4" name="Oval 9"/>
          <p:cNvSpPr>
            <a:spLocks noChangeAspect="1" noChangeArrowheads="1"/>
          </p:cNvSpPr>
          <p:nvPr/>
        </p:nvSpPr>
        <p:spPr bwMode="auto">
          <a:xfrm>
            <a:off x="360363" y="5327650"/>
            <a:ext cx="863600" cy="8620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1296988" y="360363"/>
            <a:ext cx="74168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/>
              <a:t>BELANGRIJK </a:t>
            </a:r>
            <a:endParaRPr lang="nl-NL" sz="7200" b="0">
              <a:latin typeface="Arial Narrow" pitchFamily="34" charset="0"/>
            </a:endParaRPr>
          </a:p>
        </p:txBody>
      </p:sp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1873250" y="2160588"/>
            <a:ext cx="87137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Gebruik de Try Out precies zoals is uitgelegd en doe het serieus! Alleen dan kun je resultaat verwachten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We houden de komende dagen contact om te horen hoe het  bevalt en om vragen te beantwoorden</a:t>
            </a:r>
          </a:p>
          <a:p>
            <a:pPr defTabSz="1028700">
              <a:spcBef>
                <a:spcPct val="40000"/>
              </a:spcBef>
            </a:pPr>
            <a:r>
              <a:rPr lang="nl-NL" sz="3200" b="0">
                <a:latin typeface="Arial Narrow" pitchFamily="34" charset="0"/>
              </a:rPr>
              <a:t>Na de Try-Out kun je kiezen of - en met welk programma je door wilt gaan</a:t>
            </a:r>
          </a:p>
        </p:txBody>
      </p:sp>
      <p:sp>
        <p:nvSpPr>
          <p:cNvPr id="97287" name="Oval 9"/>
          <p:cNvSpPr>
            <a:spLocks noChangeAspect="1" noChangeArrowheads="1"/>
          </p:cNvSpPr>
          <p:nvPr/>
        </p:nvSpPr>
        <p:spPr bwMode="auto">
          <a:xfrm>
            <a:off x="10729913" y="5327650"/>
            <a:ext cx="576262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8" name="Oval 10"/>
          <p:cNvSpPr>
            <a:spLocks noChangeAspect="1" noChangeArrowheads="1"/>
          </p:cNvSpPr>
          <p:nvPr/>
        </p:nvSpPr>
        <p:spPr bwMode="auto">
          <a:xfrm>
            <a:off x="-3024188" y="-1873250"/>
            <a:ext cx="4375151" cy="43751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7289" name="Oval 11"/>
          <p:cNvSpPr>
            <a:spLocks noChangeAspect="1" noChangeArrowheads="1"/>
          </p:cNvSpPr>
          <p:nvPr/>
        </p:nvSpPr>
        <p:spPr bwMode="auto">
          <a:xfrm>
            <a:off x="10369550" y="10795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7290" name="Picture 13" descr="1403556196_800212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233680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1" name="Picture 14" descr="1403556196_800212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351313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15" descr="1403556196_800212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4679950"/>
            <a:ext cx="7191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3" name="Oval 16"/>
          <p:cNvSpPr>
            <a:spLocks noChangeAspect="1" noChangeArrowheads="1"/>
          </p:cNvSpPr>
          <p:nvPr/>
        </p:nvSpPr>
        <p:spPr bwMode="auto">
          <a:xfrm>
            <a:off x="576263" y="863600"/>
            <a:ext cx="936625" cy="935038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07" name="Oval 3"/>
          <p:cNvSpPr>
            <a:spLocks noChangeAspect="1" noChangeArrowheads="1"/>
          </p:cNvSpPr>
          <p:nvPr/>
        </p:nvSpPr>
        <p:spPr bwMode="auto">
          <a:xfrm>
            <a:off x="-1584325" y="525621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08" name="Oval 4"/>
          <p:cNvSpPr>
            <a:spLocks noChangeAspect="1" noChangeArrowheads="1"/>
          </p:cNvSpPr>
          <p:nvPr/>
        </p:nvSpPr>
        <p:spPr bwMode="auto">
          <a:xfrm>
            <a:off x="-2495550" y="792163"/>
            <a:ext cx="3402013" cy="34020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09" name="Oval 5"/>
          <p:cNvSpPr>
            <a:spLocks noChangeAspect="1" noChangeArrowheads="1"/>
          </p:cNvSpPr>
          <p:nvPr/>
        </p:nvSpPr>
        <p:spPr bwMode="auto">
          <a:xfrm>
            <a:off x="10585450" y="86360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10" name="Oval 6"/>
          <p:cNvSpPr>
            <a:spLocks noChangeAspect="1" noChangeArrowheads="1"/>
          </p:cNvSpPr>
          <p:nvPr/>
        </p:nvSpPr>
        <p:spPr bwMode="auto">
          <a:xfrm>
            <a:off x="288925" y="1368425"/>
            <a:ext cx="863600" cy="862013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368425" y="584200"/>
            <a:ext cx="8712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/>
            <a:r>
              <a:rPr lang="nl-NL" sz="7200" b="0"/>
              <a:t>BEN JE ER</a:t>
            </a:r>
            <a:r>
              <a:rPr lang="nl-NL" sz="7200"/>
              <a:t> </a:t>
            </a:r>
          </a:p>
          <a:p>
            <a:pPr algn="r" defTabSz="1028700"/>
            <a:r>
              <a:rPr lang="nl-NL" sz="7200"/>
              <a:t>KLAAR VOOR?</a:t>
            </a:r>
            <a:endParaRPr lang="nl-NL" sz="7200" b="0">
              <a:latin typeface="Arial Narrow" pitchFamily="34" charset="0"/>
            </a:endParaRPr>
          </a:p>
        </p:txBody>
      </p:sp>
      <p:sp>
        <p:nvSpPr>
          <p:cNvPr id="98312" name="Text Box 11"/>
          <p:cNvSpPr txBox="1">
            <a:spLocks noChangeArrowheads="1"/>
          </p:cNvSpPr>
          <p:nvPr/>
        </p:nvSpPr>
        <p:spPr bwMode="auto">
          <a:xfrm>
            <a:off x="793750" y="345598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None/>
            </a:pPr>
            <a:r>
              <a:rPr lang="nl-NL" sz="4800" b="0">
                <a:latin typeface="Arial Narrow" pitchFamily="34" charset="0"/>
              </a:rPr>
              <a:t>Met welk Try-Out pakket wil je starten?</a:t>
            </a:r>
          </a:p>
        </p:txBody>
      </p:sp>
      <p:sp>
        <p:nvSpPr>
          <p:cNvPr id="98313" name="Oval 12"/>
          <p:cNvSpPr>
            <a:spLocks noChangeAspect="1" noChangeArrowheads="1"/>
          </p:cNvSpPr>
          <p:nvPr/>
        </p:nvSpPr>
        <p:spPr bwMode="auto">
          <a:xfrm>
            <a:off x="576263" y="5400675"/>
            <a:ext cx="720725" cy="717550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2"/>
          <p:cNvSpPr>
            <a:spLocks noChangeAspect="1" noChangeArrowheads="1"/>
          </p:cNvSpPr>
          <p:nvPr/>
        </p:nvSpPr>
        <p:spPr bwMode="auto">
          <a:xfrm>
            <a:off x="10082213" y="23034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1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2" name="Oval 4"/>
          <p:cNvSpPr>
            <a:spLocks noChangeAspect="1" noChangeArrowheads="1"/>
          </p:cNvSpPr>
          <p:nvPr/>
        </p:nvSpPr>
        <p:spPr bwMode="auto">
          <a:xfrm>
            <a:off x="-2232025" y="3890963"/>
            <a:ext cx="4824413" cy="48148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3" name="Oval 5"/>
          <p:cNvSpPr>
            <a:spLocks noChangeAspect="1" noChangeArrowheads="1"/>
          </p:cNvSpPr>
          <p:nvPr/>
        </p:nvSpPr>
        <p:spPr bwMode="auto">
          <a:xfrm>
            <a:off x="-2376488" y="-1584325"/>
            <a:ext cx="3600451" cy="36004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4" name="Oval 6"/>
          <p:cNvSpPr>
            <a:spLocks noChangeAspect="1" noChangeArrowheads="1"/>
          </p:cNvSpPr>
          <p:nvPr/>
        </p:nvSpPr>
        <p:spPr bwMode="auto">
          <a:xfrm>
            <a:off x="9577388" y="5111750"/>
            <a:ext cx="863600" cy="8620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5" name="Oval 7"/>
          <p:cNvSpPr>
            <a:spLocks noChangeAspect="1" noChangeArrowheads="1"/>
          </p:cNvSpPr>
          <p:nvPr/>
        </p:nvSpPr>
        <p:spPr bwMode="auto">
          <a:xfrm>
            <a:off x="1512888" y="4392613"/>
            <a:ext cx="1223962" cy="1220787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6" name="Oval 8"/>
          <p:cNvSpPr>
            <a:spLocks noChangeAspect="1" noChangeArrowheads="1"/>
          </p:cNvSpPr>
          <p:nvPr/>
        </p:nvSpPr>
        <p:spPr bwMode="auto">
          <a:xfrm>
            <a:off x="504825" y="431800"/>
            <a:ext cx="936625" cy="933450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-863600" y="550863"/>
            <a:ext cx="1051242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/>
            <a:r>
              <a:rPr lang="nl-NL" sz="7200" b="0">
                <a:latin typeface="Arial Narrow" pitchFamily="34" charset="0"/>
              </a:rPr>
              <a:t>START VANDAAG </a:t>
            </a:r>
          </a:p>
          <a:p>
            <a:pPr algn="r" defTabSz="1028700"/>
            <a:r>
              <a:rPr lang="nl-NL" sz="7200" b="0">
                <a:latin typeface="Arial Narrow" pitchFamily="34" charset="0"/>
              </a:rPr>
              <a:t>MET JE NIEUWE</a:t>
            </a:r>
          </a:p>
          <a:p>
            <a:pPr algn="r" defTabSz="1028700"/>
            <a:r>
              <a:rPr lang="nl-NL" sz="7200" b="0">
                <a:latin typeface="Arial Narrow" pitchFamily="34" charset="0"/>
              </a:rPr>
              <a:t> </a:t>
            </a:r>
            <a:r>
              <a:rPr lang="nl-NL" sz="7200"/>
              <a:t>GEZONDE ACTIEVE </a:t>
            </a:r>
            <a:r>
              <a:rPr lang="nl-NL" sz="7200" b="0">
                <a:latin typeface="Arial Narrow" pitchFamily="34" charset="0"/>
              </a:rPr>
              <a:t>LEVENSSTIJL…</a:t>
            </a:r>
            <a:endParaRPr lang="nl-NL" sz="4400" b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val 2"/>
          <p:cNvSpPr>
            <a:spLocks noChangeAspect="1" noChangeArrowheads="1"/>
          </p:cNvSpPr>
          <p:nvPr/>
        </p:nvSpPr>
        <p:spPr bwMode="auto">
          <a:xfrm>
            <a:off x="10298113" y="-144463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5" name="Oval 3"/>
          <p:cNvSpPr>
            <a:spLocks noChangeAspect="1" noChangeArrowheads="1"/>
          </p:cNvSpPr>
          <p:nvPr/>
        </p:nvSpPr>
        <p:spPr bwMode="auto">
          <a:xfrm>
            <a:off x="2089150" y="504190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6" name="Oval 5"/>
          <p:cNvSpPr>
            <a:spLocks noChangeAspect="1" noChangeArrowheads="1"/>
          </p:cNvSpPr>
          <p:nvPr/>
        </p:nvSpPr>
        <p:spPr bwMode="auto">
          <a:xfrm>
            <a:off x="-1008063" y="-720725"/>
            <a:ext cx="2736851" cy="273685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7" name="Oval 6"/>
          <p:cNvSpPr>
            <a:spLocks noChangeAspect="1" noChangeArrowheads="1"/>
          </p:cNvSpPr>
          <p:nvPr/>
        </p:nvSpPr>
        <p:spPr bwMode="auto">
          <a:xfrm>
            <a:off x="10298113" y="43195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8" name="Oval 7"/>
          <p:cNvSpPr>
            <a:spLocks noChangeAspect="1" noChangeArrowheads="1"/>
          </p:cNvSpPr>
          <p:nvPr/>
        </p:nvSpPr>
        <p:spPr bwMode="auto">
          <a:xfrm>
            <a:off x="1081088" y="4319588"/>
            <a:ext cx="1223962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59" name="Oval 8"/>
          <p:cNvSpPr>
            <a:spLocks noChangeAspect="1" noChangeArrowheads="1"/>
          </p:cNvSpPr>
          <p:nvPr/>
        </p:nvSpPr>
        <p:spPr bwMode="auto">
          <a:xfrm>
            <a:off x="10514013" y="1079500"/>
            <a:ext cx="647700" cy="646113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60" name="Oval 9"/>
          <p:cNvSpPr>
            <a:spLocks noChangeAspect="1" noChangeArrowheads="1"/>
          </p:cNvSpPr>
          <p:nvPr/>
        </p:nvSpPr>
        <p:spPr bwMode="auto">
          <a:xfrm>
            <a:off x="504825" y="1511300"/>
            <a:ext cx="863600" cy="862013"/>
          </a:xfrm>
          <a:prstGeom prst="ellipse">
            <a:avLst/>
          </a:prstGeom>
          <a:solidFill>
            <a:srgbClr val="33CC33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792163" y="647700"/>
            <a:ext cx="87122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63" tIns="51431" rIns="102863" bIns="51431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nl-NL" sz="7200" b="0">
                <a:latin typeface="Arial Narrow" pitchFamily="34" charset="0"/>
              </a:rPr>
              <a:t>... EN WORD EEN</a:t>
            </a:r>
            <a:r>
              <a:rPr lang="nl-NL" sz="7200"/>
              <a:t>   BETERE VERSIE </a:t>
            </a:r>
            <a:r>
              <a:rPr lang="nl-NL" sz="7200" b="0">
                <a:latin typeface="Arial Narrow" pitchFamily="34" charset="0"/>
              </a:rPr>
              <a:t>VAN JEZELF!</a:t>
            </a:r>
          </a:p>
        </p:txBody>
      </p:sp>
      <p:sp>
        <p:nvSpPr>
          <p:cNvPr id="100362" name="Text Box 11"/>
          <p:cNvSpPr txBox="1">
            <a:spLocks noChangeArrowheads="1"/>
          </p:cNvSpPr>
          <p:nvPr/>
        </p:nvSpPr>
        <p:spPr bwMode="auto">
          <a:xfrm>
            <a:off x="1960563" y="4808538"/>
            <a:ext cx="7632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nl-NL" sz="6600" b="0">
                <a:latin typeface="Arial Narrow" pitchFamily="34" charset="0"/>
              </a:rPr>
              <a:t>SUCCES!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spect="1" noChangeArrowheads="1"/>
          </p:cNvSpPr>
          <p:nvPr/>
        </p:nvSpPr>
        <p:spPr bwMode="auto">
          <a:xfrm>
            <a:off x="9577388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6563" name="Oval 3"/>
          <p:cNvSpPr>
            <a:spLocks noChangeAspect="1" noChangeArrowheads="1"/>
          </p:cNvSpPr>
          <p:nvPr/>
        </p:nvSpPr>
        <p:spPr bwMode="auto">
          <a:xfrm>
            <a:off x="-7416800" y="187166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6564" name="Oval 4"/>
          <p:cNvSpPr>
            <a:spLocks noChangeAspect="1" noChangeArrowheads="1"/>
          </p:cNvSpPr>
          <p:nvPr/>
        </p:nvSpPr>
        <p:spPr bwMode="auto">
          <a:xfrm>
            <a:off x="10567988" y="287338"/>
            <a:ext cx="1908175" cy="19034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6565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376488" y="936625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% LICHAAMSVET</a:t>
            </a:r>
            <a:endParaRPr lang="nl-NL" sz="4400" b="0">
              <a:solidFill>
                <a:schemeClr val="bg1"/>
              </a:solidFill>
            </a:endParaRP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630238"/>
            <a:ext cx="8159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Oval 9"/>
          <p:cNvSpPr>
            <a:spLocks noChangeAspect="1" noChangeArrowheads="1"/>
          </p:cNvSpPr>
          <p:nvPr/>
        </p:nvSpPr>
        <p:spPr bwMode="auto">
          <a:xfrm>
            <a:off x="10082213" y="360363"/>
            <a:ext cx="863600" cy="862012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6569" name="Oval 10"/>
          <p:cNvSpPr>
            <a:spLocks noChangeAspect="1" noChangeArrowheads="1"/>
          </p:cNvSpPr>
          <p:nvPr/>
        </p:nvSpPr>
        <p:spPr bwMode="auto">
          <a:xfrm>
            <a:off x="288925" y="2808288"/>
            <a:ext cx="865188" cy="863600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6570" name="Oval 12"/>
          <p:cNvSpPr>
            <a:spLocks noChangeAspect="1" noChangeArrowheads="1"/>
          </p:cNvSpPr>
          <p:nvPr/>
        </p:nvSpPr>
        <p:spPr bwMode="auto">
          <a:xfrm>
            <a:off x="3600450" y="5111750"/>
            <a:ext cx="3816350" cy="3810000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657350" y="4184650"/>
            <a:ext cx="2447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defTabSz="1028700">
              <a:spcBef>
                <a:spcPct val="50000"/>
              </a:spcBef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Waar ben je nu? 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081088" y="2376488"/>
            <a:ext cx="2952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defTabSz="1028700">
              <a:spcBef>
                <a:spcPct val="50000"/>
              </a:spcBef>
              <a:defRPr/>
            </a:pPr>
            <a:r>
              <a:rPr lang="nl-NL" sz="4400" b="0">
                <a:solidFill>
                  <a:schemeClr val="bg1"/>
                </a:solidFill>
                <a:latin typeface="Arial Narrow" pitchFamily="34" charset="0"/>
              </a:rPr>
              <a:t>Wie wil je worden?</a:t>
            </a:r>
          </a:p>
        </p:txBody>
      </p:sp>
      <p:grpSp>
        <p:nvGrpSpPr>
          <p:cNvPr id="66573" name="Group 19"/>
          <p:cNvGrpSpPr>
            <a:grpSpLocks/>
          </p:cNvGrpSpPr>
          <p:nvPr/>
        </p:nvGrpSpPr>
        <p:grpSpPr bwMode="auto">
          <a:xfrm>
            <a:off x="4608513" y="1800225"/>
            <a:ext cx="6192837" cy="4176713"/>
            <a:chOff x="2903" y="1134"/>
            <a:chExt cx="3901" cy="2631"/>
          </a:xfrm>
        </p:grpSpPr>
        <p:sp>
          <p:nvSpPr>
            <p:cNvPr id="66580" name="Rectangle 19"/>
            <p:cNvSpPr>
              <a:spLocks noChangeArrowheads="1"/>
            </p:cNvSpPr>
            <p:nvPr/>
          </p:nvSpPr>
          <p:spPr bwMode="auto">
            <a:xfrm>
              <a:off x="2903" y="1134"/>
              <a:ext cx="3901" cy="26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66581" name="Picture 20" descr="Vetpercentages"/>
            <p:cNvPicPr>
              <a:picLocks noChangeAspect="1" noChangeArrowheads="1"/>
            </p:cNvPicPr>
            <p:nvPr/>
          </p:nvPicPr>
          <p:blipFill>
            <a:blip r:embed="rId3"/>
            <a:srcRect b="10399"/>
            <a:stretch>
              <a:fillRect/>
            </a:stretch>
          </p:blipFill>
          <p:spPr bwMode="auto">
            <a:xfrm>
              <a:off x="2994" y="1270"/>
              <a:ext cx="3728" cy="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574" name="Picture 20" descr="Vetpercentages"/>
          <p:cNvPicPr>
            <a:picLocks noChangeAspect="1" noChangeArrowheads="1"/>
          </p:cNvPicPr>
          <p:nvPr/>
        </p:nvPicPr>
        <p:blipFill>
          <a:blip r:embed="rId3"/>
          <a:srcRect b="10399"/>
          <a:stretch>
            <a:fillRect/>
          </a:stretch>
        </p:blipFill>
        <p:spPr bwMode="auto">
          <a:xfrm>
            <a:off x="4752975" y="1952625"/>
            <a:ext cx="59182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5" name="Rectangle 19"/>
          <p:cNvSpPr>
            <a:spLocks noChangeArrowheads="1"/>
          </p:cNvSpPr>
          <p:nvPr/>
        </p:nvSpPr>
        <p:spPr bwMode="auto">
          <a:xfrm>
            <a:off x="4608513" y="1800225"/>
            <a:ext cx="6192837" cy="417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66576" name="Picture 20" descr="Vetpercentages"/>
          <p:cNvPicPr>
            <a:picLocks noChangeAspect="1" noChangeArrowheads="1"/>
          </p:cNvPicPr>
          <p:nvPr/>
        </p:nvPicPr>
        <p:blipFill>
          <a:blip r:embed="rId3"/>
          <a:srcRect b="10399"/>
          <a:stretch>
            <a:fillRect/>
          </a:stretch>
        </p:blipFill>
        <p:spPr bwMode="auto">
          <a:xfrm>
            <a:off x="4752975" y="1944688"/>
            <a:ext cx="59182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6663" y="47656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752975"/>
            <a:ext cx="8493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01225" y="3632200"/>
            <a:ext cx="8636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/>
          <p:cNvSpPr>
            <a:spLocks noChangeAspect="1" noChangeArrowheads="1"/>
          </p:cNvSpPr>
          <p:nvPr/>
        </p:nvSpPr>
        <p:spPr bwMode="auto">
          <a:xfrm>
            <a:off x="10729913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7587" name="Oval 3"/>
          <p:cNvSpPr>
            <a:spLocks noChangeAspect="1" noChangeArrowheads="1"/>
          </p:cNvSpPr>
          <p:nvPr/>
        </p:nvSpPr>
        <p:spPr bwMode="auto">
          <a:xfrm>
            <a:off x="-5256213" y="266382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7588" name="Oval 4"/>
          <p:cNvSpPr>
            <a:spLocks noChangeAspect="1" noChangeArrowheads="1"/>
          </p:cNvSpPr>
          <p:nvPr/>
        </p:nvSpPr>
        <p:spPr bwMode="auto">
          <a:xfrm>
            <a:off x="10082213" y="760413"/>
            <a:ext cx="1908175" cy="190341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7589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376488" y="936625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>
                <a:solidFill>
                  <a:schemeClr val="bg1"/>
                </a:solidFill>
                <a:latin typeface="Arial Narrow" pitchFamily="34" charset="0"/>
              </a:rPr>
              <a:t>% LICHAAMSVET</a:t>
            </a:r>
            <a:endParaRPr lang="nl-NL" sz="4400" b="0">
              <a:solidFill>
                <a:schemeClr val="bg1"/>
              </a:solidFill>
            </a:endParaRP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630238"/>
            <a:ext cx="8159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Oval 9"/>
          <p:cNvSpPr>
            <a:spLocks noChangeAspect="1" noChangeArrowheads="1"/>
          </p:cNvSpPr>
          <p:nvPr/>
        </p:nvSpPr>
        <p:spPr bwMode="auto">
          <a:xfrm>
            <a:off x="9648825" y="1439863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7593" name="Oval 10"/>
          <p:cNvSpPr>
            <a:spLocks noChangeAspect="1" noChangeArrowheads="1"/>
          </p:cNvSpPr>
          <p:nvPr/>
        </p:nvSpPr>
        <p:spPr bwMode="auto">
          <a:xfrm>
            <a:off x="8353425" y="287338"/>
            <a:ext cx="1223963" cy="1220787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7594" name="Text Box 36"/>
          <p:cNvSpPr txBox="1">
            <a:spLocks noChangeArrowheads="1"/>
          </p:cNvSpPr>
          <p:nvPr/>
        </p:nvSpPr>
        <p:spPr bwMode="auto">
          <a:xfrm>
            <a:off x="8137525" y="5976938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600" b="0"/>
              <a:t>Bron: Tanita</a:t>
            </a:r>
          </a:p>
        </p:txBody>
      </p:sp>
      <p:grpSp>
        <p:nvGrpSpPr>
          <p:cNvPr id="67595" name="Group 47"/>
          <p:cNvGrpSpPr>
            <a:grpSpLocks/>
          </p:cNvGrpSpPr>
          <p:nvPr/>
        </p:nvGrpSpPr>
        <p:grpSpPr bwMode="auto">
          <a:xfrm>
            <a:off x="1336675" y="2495550"/>
            <a:ext cx="8856663" cy="3460750"/>
            <a:chOff x="953" y="1572"/>
            <a:chExt cx="5579" cy="2180"/>
          </a:xfrm>
        </p:grpSpPr>
        <p:sp>
          <p:nvSpPr>
            <p:cNvPr id="67596" name="Rectangle 41"/>
            <p:cNvSpPr>
              <a:spLocks noChangeArrowheads="1"/>
            </p:cNvSpPr>
            <p:nvPr/>
          </p:nvSpPr>
          <p:spPr bwMode="auto">
            <a:xfrm>
              <a:off x="953" y="1572"/>
              <a:ext cx="5579" cy="21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67597" name="Picture 42" descr="tanita-fatpercent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3" y="1577"/>
              <a:ext cx="5371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8" name="Text Box 43"/>
            <p:cNvSpPr txBox="1">
              <a:spLocks noChangeArrowheads="1"/>
            </p:cNvSpPr>
            <p:nvPr/>
          </p:nvSpPr>
          <p:spPr bwMode="auto">
            <a:xfrm>
              <a:off x="998" y="1698"/>
              <a:ext cx="862" cy="7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l-NL" sz="1800" b="0" dirty="0">
                  <a:solidFill>
                    <a:schemeClr val="accent2"/>
                  </a:solidFill>
                  <a:latin typeface="Arial Narrow" pitchFamily="34" charset="0"/>
                </a:rPr>
                <a:t>Vrouw 20-39</a:t>
              </a:r>
            </a:p>
            <a:p>
              <a:pPr algn="r">
                <a:spcBef>
                  <a:spcPct val="50000"/>
                </a:spcBef>
              </a:pPr>
              <a:r>
                <a:rPr lang="nl-NL" sz="1800" b="0" dirty="0">
                  <a:solidFill>
                    <a:schemeClr val="accent2"/>
                  </a:solidFill>
                  <a:latin typeface="Arial Narrow" pitchFamily="34" charset="0"/>
                </a:rPr>
                <a:t>Leeftijd 40-59</a:t>
              </a:r>
            </a:p>
            <a:p>
              <a:pPr algn="r">
                <a:spcBef>
                  <a:spcPct val="50000"/>
                </a:spcBef>
              </a:pPr>
              <a:r>
                <a:rPr lang="nl-NL" sz="1800" b="0" dirty="0">
                  <a:solidFill>
                    <a:schemeClr val="accent2"/>
                  </a:solidFill>
                  <a:latin typeface="Arial Narrow" pitchFamily="34" charset="0"/>
                </a:rPr>
                <a:t>60-79</a:t>
              </a:r>
            </a:p>
          </p:txBody>
        </p:sp>
        <p:sp>
          <p:nvSpPr>
            <p:cNvPr id="67599" name="Text Box 44"/>
            <p:cNvSpPr txBox="1">
              <a:spLocks noChangeArrowheads="1"/>
            </p:cNvSpPr>
            <p:nvPr/>
          </p:nvSpPr>
          <p:spPr bwMode="auto">
            <a:xfrm>
              <a:off x="998" y="2631"/>
              <a:ext cx="862" cy="7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l-NL" sz="1800" b="0">
                  <a:solidFill>
                    <a:schemeClr val="accent2"/>
                  </a:solidFill>
                  <a:latin typeface="Arial Narrow" pitchFamily="34" charset="0"/>
                </a:rPr>
                <a:t>Man 20-39</a:t>
              </a:r>
            </a:p>
            <a:p>
              <a:pPr algn="r">
                <a:spcBef>
                  <a:spcPct val="50000"/>
                </a:spcBef>
              </a:pPr>
              <a:r>
                <a:rPr lang="nl-NL" sz="1800" b="0">
                  <a:solidFill>
                    <a:schemeClr val="accent2"/>
                  </a:solidFill>
                  <a:latin typeface="Arial Narrow" pitchFamily="34" charset="0"/>
                </a:rPr>
                <a:t>Leeftijd 40-59</a:t>
              </a:r>
            </a:p>
            <a:p>
              <a:pPr algn="r">
                <a:spcBef>
                  <a:spcPct val="50000"/>
                </a:spcBef>
              </a:pPr>
              <a:r>
                <a:rPr lang="nl-NL" sz="1800" b="0">
                  <a:solidFill>
                    <a:schemeClr val="accent2"/>
                  </a:solidFill>
                  <a:latin typeface="Arial Narrow" pitchFamily="34" charset="0"/>
                </a:rPr>
                <a:t>60-79</a:t>
              </a:r>
            </a:p>
          </p:txBody>
        </p:sp>
        <p:sp>
          <p:nvSpPr>
            <p:cNvPr id="67600" name="Text Box 45"/>
            <p:cNvSpPr txBox="1">
              <a:spLocks noChangeArrowheads="1"/>
            </p:cNvSpPr>
            <p:nvPr/>
          </p:nvSpPr>
          <p:spPr bwMode="auto">
            <a:xfrm>
              <a:off x="5988" y="2122"/>
              <a:ext cx="499" cy="8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nl-NL" sz="1200" b="0">
                  <a:solidFill>
                    <a:schemeClr val="accent2"/>
                  </a:solidFill>
                  <a:latin typeface="Arial Narrow" pitchFamily="34" charset="0"/>
                </a:rPr>
                <a:t>Te laag</a:t>
              </a:r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nl-NL" sz="1200" b="0">
                  <a:solidFill>
                    <a:schemeClr val="accent2"/>
                  </a:solidFill>
                  <a:latin typeface="Arial Narrow" pitchFamily="34" charset="0"/>
                </a:rPr>
                <a:t>Gezond</a:t>
              </a:r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nl-NL" sz="1200" b="0">
                  <a:solidFill>
                    <a:schemeClr val="accent2"/>
                  </a:solidFill>
                  <a:latin typeface="Arial Narrow" pitchFamily="34" charset="0"/>
                </a:rPr>
                <a:t>Te hoog</a:t>
              </a:r>
            </a:p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nl-NL" sz="1200" b="0">
                  <a:solidFill>
                    <a:schemeClr val="accent2"/>
                  </a:solidFill>
                  <a:latin typeface="Arial Narrow" pitchFamily="34" charset="0"/>
                </a:rPr>
                <a:t>Ongezond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spect="1" noChangeArrowheads="1"/>
          </p:cNvSpPr>
          <p:nvPr/>
        </p:nvSpPr>
        <p:spPr bwMode="auto">
          <a:xfrm>
            <a:off x="10298113" y="0"/>
            <a:ext cx="6478587" cy="6478588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9635" name="Oval 3"/>
          <p:cNvSpPr>
            <a:spLocks noChangeAspect="1" noChangeArrowheads="1"/>
          </p:cNvSpPr>
          <p:nvPr/>
        </p:nvSpPr>
        <p:spPr bwMode="auto">
          <a:xfrm>
            <a:off x="2736850" y="561657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9636" name="Oval 4"/>
          <p:cNvSpPr>
            <a:spLocks noChangeAspect="1" noChangeArrowheads="1"/>
          </p:cNvSpPr>
          <p:nvPr/>
        </p:nvSpPr>
        <p:spPr bwMode="auto">
          <a:xfrm>
            <a:off x="360363" y="5327650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9637" name="Oval 5"/>
          <p:cNvSpPr>
            <a:spLocks noChangeAspect="1" noChangeArrowheads="1"/>
          </p:cNvSpPr>
          <p:nvPr/>
        </p:nvSpPr>
        <p:spPr bwMode="auto">
          <a:xfrm>
            <a:off x="-2016125" y="2016125"/>
            <a:ext cx="2339975" cy="23399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9638" name="Oval 6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376488" y="936625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 dirty="0">
                <a:solidFill>
                  <a:schemeClr val="bg1"/>
                </a:solidFill>
                <a:latin typeface="Arial Narrow" pitchFamily="34" charset="0"/>
              </a:rPr>
              <a:t>KG SPIERMASSA</a:t>
            </a:r>
            <a:endParaRPr lang="nl-NL" sz="4400" b="0" dirty="0">
              <a:solidFill>
                <a:schemeClr val="bg1"/>
              </a:solidFill>
            </a:endParaRP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1675"/>
            <a:ext cx="12287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Oval 11"/>
          <p:cNvSpPr>
            <a:spLocks noChangeAspect="1" noChangeArrowheads="1"/>
          </p:cNvSpPr>
          <p:nvPr/>
        </p:nvSpPr>
        <p:spPr bwMode="auto">
          <a:xfrm>
            <a:off x="7416800" y="576263"/>
            <a:ext cx="3673475" cy="3673475"/>
          </a:xfrm>
          <a:prstGeom prst="ellipse">
            <a:avLst/>
          </a:prstGeom>
          <a:blipFill dpi="0" rotWithShape="0">
            <a:blip r:embed="rId3"/>
            <a:srcRect/>
            <a:stretch>
              <a:fillRect r="-14805"/>
            </a:stretch>
          </a:blipFill>
          <a:ln w="158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47700" y="2663825"/>
            <a:ext cx="80645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20000"/>
              </a:spcBef>
              <a:defRPr/>
            </a:pPr>
            <a:r>
              <a:rPr lang="nl-NL" sz="2800" b="0">
                <a:solidFill>
                  <a:schemeClr val="bg1"/>
                </a:solidFill>
              </a:rPr>
              <a:t>Tekort aan eiwitten in je voeding</a:t>
            </a:r>
          </a:p>
          <a:p>
            <a:pPr defTabSz="1028700">
              <a:spcBef>
                <a:spcPct val="20000"/>
              </a:spcBef>
              <a:defRPr/>
            </a:pPr>
            <a:r>
              <a:rPr lang="nl-NL" sz="2800" b="0">
                <a:solidFill>
                  <a:schemeClr val="bg1"/>
                </a:solidFill>
              </a:rPr>
              <a:t>kan resulteren in verlies van spiermassa</a:t>
            </a:r>
          </a:p>
          <a:p>
            <a:pPr defTabSz="1028700">
              <a:spcBef>
                <a:spcPct val="20000"/>
              </a:spcBef>
              <a:defRPr/>
            </a:pPr>
            <a:endParaRPr lang="nl-NL" sz="1200" b="0">
              <a:solidFill>
                <a:schemeClr val="bg1"/>
              </a:solidFill>
            </a:endParaRPr>
          </a:p>
          <a:p>
            <a:pPr defTabSz="1028700">
              <a:lnSpc>
                <a:spcPct val="85000"/>
              </a:lnSpc>
              <a:spcBef>
                <a:spcPct val="50000"/>
              </a:spcBef>
              <a:defRPr/>
            </a:pPr>
            <a:r>
              <a:rPr lang="nl-NL" sz="2800" b="0">
                <a:solidFill>
                  <a:schemeClr val="bg1"/>
                </a:solidFill>
              </a:rPr>
              <a:t>► conditieverlies en vermoeidheid</a:t>
            </a:r>
          </a:p>
          <a:p>
            <a:pPr defTabSz="1028700">
              <a:lnSpc>
                <a:spcPct val="85000"/>
              </a:lnSpc>
              <a:spcBef>
                <a:spcPct val="50000"/>
              </a:spcBef>
              <a:defRPr/>
            </a:pPr>
            <a:r>
              <a:rPr lang="nl-NL" sz="2800" b="0">
                <a:solidFill>
                  <a:schemeClr val="bg1"/>
                </a:solidFill>
              </a:rPr>
              <a:t>► tragere stofwisseling ► overgewicht</a:t>
            </a:r>
          </a:p>
        </p:txBody>
      </p:sp>
      <p:sp>
        <p:nvSpPr>
          <p:cNvPr id="69645" name="Oval 13"/>
          <p:cNvSpPr>
            <a:spLocks noChangeAspect="1" noChangeArrowheads="1"/>
          </p:cNvSpPr>
          <p:nvPr/>
        </p:nvSpPr>
        <p:spPr bwMode="auto">
          <a:xfrm>
            <a:off x="10298113" y="4319588"/>
            <a:ext cx="863600" cy="862012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9646" name="Oval 14"/>
          <p:cNvSpPr>
            <a:spLocks noChangeAspect="1" noChangeArrowheads="1"/>
          </p:cNvSpPr>
          <p:nvPr/>
        </p:nvSpPr>
        <p:spPr bwMode="auto">
          <a:xfrm>
            <a:off x="8137525" y="5040313"/>
            <a:ext cx="1223963" cy="1220787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2"/>
          <p:cNvSpPr>
            <a:spLocks noChangeAspect="1" noChangeArrowheads="1"/>
          </p:cNvSpPr>
          <p:nvPr/>
        </p:nvSpPr>
        <p:spPr bwMode="auto">
          <a:xfrm>
            <a:off x="10729913" y="792163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539" name="Oval 3"/>
          <p:cNvSpPr>
            <a:spLocks noChangeAspect="1" noChangeArrowheads="1"/>
          </p:cNvSpPr>
          <p:nvPr/>
        </p:nvSpPr>
        <p:spPr bwMode="auto">
          <a:xfrm>
            <a:off x="-5256213" y="2663825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540" name="Oval 4"/>
          <p:cNvSpPr>
            <a:spLocks noChangeAspect="1" noChangeArrowheads="1"/>
          </p:cNvSpPr>
          <p:nvPr/>
        </p:nvSpPr>
        <p:spPr bwMode="auto">
          <a:xfrm>
            <a:off x="9901238" y="-1181100"/>
            <a:ext cx="3492500" cy="34845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541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575" name="Oval 165"/>
          <p:cNvSpPr>
            <a:spLocks noChangeAspect="1" noChangeArrowheads="1"/>
          </p:cNvSpPr>
          <p:nvPr/>
        </p:nvSpPr>
        <p:spPr bwMode="auto">
          <a:xfrm>
            <a:off x="10440988" y="1727200"/>
            <a:ext cx="649287" cy="647700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576" name="Oval 166"/>
          <p:cNvSpPr>
            <a:spLocks noChangeAspect="1" noChangeArrowheads="1"/>
          </p:cNvSpPr>
          <p:nvPr/>
        </p:nvSpPr>
        <p:spPr bwMode="auto">
          <a:xfrm>
            <a:off x="10785475" y="5208588"/>
            <a:ext cx="576263" cy="574675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DF270639-DF4B-4683-A701-68A29E9BD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936625"/>
            <a:ext cx="6552901" cy="71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 dirty="0">
                <a:solidFill>
                  <a:schemeClr val="bg1"/>
                </a:solidFill>
                <a:latin typeface="+mj-lt"/>
              </a:rPr>
              <a:t>SPIER</a:t>
            </a:r>
            <a:r>
              <a:rPr lang="nl-NL" sz="4400" dirty="0">
                <a:solidFill>
                  <a:schemeClr val="bg1"/>
                </a:solidFill>
                <a:latin typeface="Arial Narrow" pitchFamily="34" charset="0"/>
              </a:rPr>
              <a:t> KWALITEIT SCORE</a:t>
            </a:r>
            <a:endParaRPr lang="nl-NL" sz="4400" b="0" dirty="0">
              <a:solidFill>
                <a:schemeClr val="bg1"/>
              </a:solidFill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329035E2-A697-4E8E-8515-AD01D0E7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1675"/>
            <a:ext cx="12287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B0808A76-9091-4897-8E3D-1B6A561A0AD8}"/>
              </a:ext>
            </a:extLst>
          </p:cNvPr>
          <p:cNvGrpSpPr/>
          <p:nvPr/>
        </p:nvGrpSpPr>
        <p:grpSpPr>
          <a:xfrm>
            <a:off x="1046307" y="2592015"/>
            <a:ext cx="9322860" cy="2976821"/>
            <a:chOff x="1046307" y="3107078"/>
            <a:chExt cx="9322860" cy="2976821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9263923E-28F9-4028-89BD-B4B1E531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738" y="3107078"/>
              <a:ext cx="9289429" cy="2965495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3389BB7B-F0AC-4485-ACE4-6E09918B2A0E}"/>
                </a:ext>
              </a:extLst>
            </p:cNvPr>
            <p:cNvSpPr txBox="1"/>
            <p:nvPr/>
          </p:nvSpPr>
          <p:spPr>
            <a:xfrm>
              <a:off x="1046307" y="3379907"/>
              <a:ext cx="970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0" dirty="0"/>
                <a:t>Man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215BD576-E794-413F-A7CB-83815BBDB671}"/>
                </a:ext>
              </a:extLst>
            </p:cNvPr>
            <p:cNvSpPr txBox="1"/>
            <p:nvPr/>
          </p:nvSpPr>
          <p:spPr>
            <a:xfrm>
              <a:off x="1046307" y="4462974"/>
              <a:ext cx="970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0" dirty="0"/>
                <a:t>Vrouw</a:t>
              </a: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F9B20D54-B6BA-41F5-8FC9-25408DE32C5F}"/>
                </a:ext>
              </a:extLst>
            </p:cNvPr>
            <p:cNvGrpSpPr/>
            <p:nvPr/>
          </p:nvGrpSpPr>
          <p:grpSpPr>
            <a:xfrm>
              <a:off x="1055644" y="3679703"/>
              <a:ext cx="976423" cy="737385"/>
              <a:chOff x="1055644" y="3679703"/>
              <a:chExt cx="976423" cy="737385"/>
            </a:xfrm>
          </p:grpSpPr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59955C8-D597-482B-A29C-DC5311349077}"/>
                  </a:ext>
                </a:extLst>
              </p:cNvPr>
              <p:cNvSpPr txBox="1"/>
              <p:nvPr/>
            </p:nvSpPr>
            <p:spPr>
              <a:xfrm>
                <a:off x="1055644" y="3679703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Hoog</a:t>
                </a:r>
              </a:p>
            </p:txBody>
          </p:sp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043E35D3-2D23-41BC-BC5D-F5D8FA296AC5}"/>
                  </a:ext>
                </a:extLst>
              </p:cNvPr>
              <p:cNvSpPr txBox="1"/>
              <p:nvPr/>
            </p:nvSpPr>
            <p:spPr>
              <a:xfrm>
                <a:off x="1055644" y="3934579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Gemiddeld</a:t>
                </a:r>
              </a:p>
            </p:txBody>
          </p:sp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39CA9350-C353-4D22-9014-0572B7568CB2}"/>
                  </a:ext>
                </a:extLst>
              </p:cNvPr>
              <p:cNvSpPr txBox="1"/>
              <p:nvPr/>
            </p:nvSpPr>
            <p:spPr>
              <a:xfrm>
                <a:off x="1061663" y="4155478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Laag</a:t>
                </a:r>
              </a:p>
            </p:txBody>
          </p:sp>
        </p:grp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6C359B7E-6CC5-49B8-BC55-B1CBD0C898B5}"/>
                </a:ext>
              </a:extLst>
            </p:cNvPr>
            <p:cNvGrpSpPr/>
            <p:nvPr/>
          </p:nvGrpSpPr>
          <p:grpSpPr>
            <a:xfrm>
              <a:off x="3375346" y="3353460"/>
              <a:ext cx="6587028" cy="405206"/>
              <a:chOff x="3375346" y="3353460"/>
              <a:chExt cx="6587028" cy="405206"/>
            </a:xfrm>
          </p:grpSpPr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BF20FF80-0697-43D2-94C7-7BF29CCA29F1}"/>
                  </a:ext>
                </a:extLst>
              </p:cNvPr>
              <p:cNvSpPr txBox="1"/>
              <p:nvPr/>
            </p:nvSpPr>
            <p:spPr>
              <a:xfrm>
                <a:off x="3375346" y="3358556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5D630A7-6F28-470C-9D7C-6AA0413EB5C0}"/>
                  </a:ext>
                </a:extLst>
              </p:cNvPr>
              <p:cNvSpPr txBox="1"/>
              <p:nvPr/>
            </p:nvSpPr>
            <p:spPr>
              <a:xfrm>
                <a:off x="4546328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063AA58F-A7B8-4570-916E-7BCE3532D498}"/>
                  </a:ext>
                </a:extLst>
              </p:cNvPr>
              <p:cNvSpPr txBox="1"/>
              <p:nvPr/>
            </p:nvSpPr>
            <p:spPr>
              <a:xfrm>
                <a:off x="5736164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829C3CD1-2F84-45D4-9641-5E7A72845104}"/>
                  </a:ext>
                </a:extLst>
              </p:cNvPr>
              <p:cNvSpPr txBox="1"/>
              <p:nvPr/>
            </p:nvSpPr>
            <p:spPr>
              <a:xfrm>
                <a:off x="6922592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E713855B-949B-46DE-B475-1B20B36501C0}"/>
                  </a:ext>
                </a:extLst>
              </p:cNvPr>
              <p:cNvSpPr txBox="1"/>
              <p:nvPr/>
            </p:nvSpPr>
            <p:spPr>
              <a:xfrm>
                <a:off x="8121855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F77193C1-6EE3-431C-8CE1-1548DC8BEE08}"/>
                  </a:ext>
                </a:extLst>
              </p:cNvPr>
              <p:cNvSpPr txBox="1"/>
              <p:nvPr/>
            </p:nvSpPr>
            <p:spPr>
              <a:xfrm>
                <a:off x="8991970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B344E876-065A-4879-A16C-B85E16F5459B}"/>
                </a:ext>
              </a:extLst>
            </p:cNvPr>
            <p:cNvGrpSpPr/>
            <p:nvPr/>
          </p:nvGrpSpPr>
          <p:grpSpPr>
            <a:xfrm>
              <a:off x="3384773" y="4437911"/>
              <a:ext cx="6587028" cy="405206"/>
              <a:chOff x="3375346" y="3353460"/>
              <a:chExt cx="6587028" cy="405206"/>
            </a:xfrm>
          </p:grpSpPr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BD868616-5977-408C-8AB3-BE7B1B06B025}"/>
                  </a:ext>
                </a:extLst>
              </p:cNvPr>
              <p:cNvSpPr txBox="1"/>
              <p:nvPr/>
            </p:nvSpPr>
            <p:spPr>
              <a:xfrm>
                <a:off x="3375346" y="3358556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88F841EC-BB2B-4B5F-8F71-EA5CE0E6591C}"/>
                  </a:ext>
                </a:extLst>
              </p:cNvPr>
              <p:cNvSpPr txBox="1"/>
              <p:nvPr/>
            </p:nvSpPr>
            <p:spPr>
              <a:xfrm>
                <a:off x="4546328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EE48A46-45FE-43CE-B48F-A40879D85A8D}"/>
                  </a:ext>
                </a:extLst>
              </p:cNvPr>
              <p:cNvSpPr txBox="1"/>
              <p:nvPr/>
            </p:nvSpPr>
            <p:spPr>
              <a:xfrm>
                <a:off x="5736164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5C474980-036F-4F68-8389-A106155C232C}"/>
                  </a:ext>
                </a:extLst>
              </p:cNvPr>
              <p:cNvSpPr txBox="1"/>
              <p:nvPr/>
            </p:nvSpPr>
            <p:spPr>
              <a:xfrm>
                <a:off x="6922592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C801788-0277-497E-8A12-D85EC0CF95AC}"/>
                  </a:ext>
                </a:extLst>
              </p:cNvPr>
              <p:cNvSpPr txBox="1"/>
              <p:nvPr/>
            </p:nvSpPr>
            <p:spPr>
              <a:xfrm>
                <a:off x="8121855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6EF13414-678C-428A-9A96-889FEBE5F25C}"/>
                  </a:ext>
                </a:extLst>
              </p:cNvPr>
              <p:cNvSpPr txBox="1"/>
              <p:nvPr/>
            </p:nvSpPr>
            <p:spPr>
              <a:xfrm>
                <a:off x="8991970" y="3353460"/>
                <a:ext cx="97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0" dirty="0"/>
                  <a:t>+</a:t>
                </a:r>
              </a:p>
            </p:txBody>
          </p:sp>
        </p:grpSp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C38AA9CE-2DBB-402F-BD87-685F5FB27F22}"/>
                </a:ext>
              </a:extLst>
            </p:cNvPr>
            <p:cNvGrpSpPr/>
            <p:nvPr/>
          </p:nvGrpSpPr>
          <p:grpSpPr>
            <a:xfrm>
              <a:off x="1055734" y="4758540"/>
              <a:ext cx="976423" cy="737385"/>
              <a:chOff x="1055644" y="3679703"/>
              <a:chExt cx="976423" cy="737385"/>
            </a:xfrm>
          </p:grpSpPr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63CAE487-14C5-4333-846B-B76CFBAD944C}"/>
                  </a:ext>
                </a:extLst>
              </p:cNvPr>
              <p:cNvSpPr txBox="1"/>
              <p:nvPr/>
            </p:nvSpPr>
            <p:spPr>
              <a:xfrm>
                <a:off x="1055644" y="3679703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Hoog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5AA8625C-4B65-4AD2-A090-459941C9207C}"/>
                  </a:ext>
                </a:extLst>
              </p:cNvPr>
              <p:cNvSpPr txBox="1"/>
              <p:nvPr/>
            </p:nvSpPr>
            <p:spPr>
              <a:xfrm>
                <a:off x="1055644" y="3934579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Gemiddeld</a:t>
                </a: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4638644F-C6CE-4628-82B9-2F75671F2158}"/>
                  </a:ext>
                </a:extLst>
              </p:cNvPr>
              <p:cNvSpPr txBox="1"/>
              <p:nvPr/>
            </p:nvSpPr>
            <p:spPr>
              <a:xfrm>
                <a:off x="1061663" y="4155478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Laag</a:t>
                </a:r>
              </a:p>
            </p:txBody>
          </p: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DAC2D410-CAF3-4200-9FF3-6292D6A1BF76}"/>
                </a:ext>
              </a:extLst>
            </p:cNvPr>
            <p:cNvGrpSpPr/>
            <p:nvPr/>
          </p:nvGrpSpPr>
          <p:grpSpPr>
            <a:xfrm>
              <a:off x="2038884" y="3672135"/>
              <a:ext cx="8142922" cy="261717"/>
              <a:chOff x="2038884" y="3672135"/>
              <a:chExt cx="8142922" cy="261717"/>
            </a:xfrm>
          </p:grpSpPr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1D74437A-3018-4D56-8A16-CCE505CD7B57}"/>
                  </a:ext>
                </a:extLst>
              </p:cNvPr>
              <p:cNvSpPr txBox="1"/>
              <p:nvPr/>
            </p:nvSpPr>
            <p:spPr>
              <a:xfrm>
                <a:off x="2038884" y="3672242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6C394A69-F5FD-4BB4-9961-33D3971F838B}"/>
                  </a:ext>
                </a:extLst>
              </p:cNvPr>
              <p:cNvSpPr txBox="1"/>
              <p:nvPr/>
            </p:nvSpPr>
            <p:spPr>
              <a:xfrm>
                <a:off x="3240757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A79237CC-A98E-4CFE-9E6B-22C411CC6DA1}"/>
                  </a:ext>
                </a:extLst>
              </p:cNvPr>
              <p:cNvSpPr txBox="1"/>
              <p:nvPr/>
            </p:nvSpPr>
            <p:spPr>
              <a:xfrm>
                <a:off x="4440020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A14586AF-524B-4D0E-A11A-6CD6DA3BDEDD}"/>
                  </a:ext>
                </a:extLst>
              </p:cNvPr>
              <p:cNvSpPr txBox="1"/>
              <p:nvPr/>
            </p:nvSpPr>
            <p:spPr>
              <a:xfrm>
                <a:off x="5654729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7083C683-62CC-4705-92F6-C700D9642621}"/>
                  </a:ext>
                </a:extLst>
              </p:cNvPr>
              <p:cNvSpPr txBox="1"/>
              <p:nvPr/>
            </p:nvSpPr>
            <p:spPr>
              <a:xfrm>
                <a:off x="6841157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047DC675-7B95-4F69-9324-CEE1B7B29975}"/>
                  </a:ext>
                </a:extLst>
              </p:cNvPr>
              <p:cNvSpPr txBox="1"/>
              <p:nvPr/>
            </p:nvSpPr>
            <p:spPr>
              <a:xfrm>
                <a:off x="8030993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8ABA22BC-ABF4-4195-9D32-2E625CC9861A}"/>
                  </a:ext>
                </a:extLst>
              </p:cNvPr>
              <p:cNvSpPr txBox="1"/>
              <p:nvPr/>
            </p:nvSpPr>
            <p:spPr>
              <a:xfrm>
                <a:off x="9211402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</p:grpSp>
        <p:grpSp>
          <p:nvGrpSpPr>
            <p:cNvPr id="51" name="Groep 50">
              <a:extLst>
                <a:ext uri="{FF2B5EF4-FFF2-40B4-BE49-F238E27FC236}">
                  <a16:creationId xmlns:a16="http://schemas.microsoft.com/office/drawing/2014/main" id="{99642B01-8081-4A16-B0DC-2E454B19EC72}"/>
                </a:ext>
              </a:extLst>
            </p:cNvPr>
            <p:cNvGrpSpPr/>
            <p:nvPr/>
          </p:nvGrpSpPr>
          <p:grpSpPr>
            <a:xfrm>
              <a:off x="2044902" y="4752255"/>
              <a:ext cx="8142922" cy="261717"/>
              <a:chOff x="2038884" y="3672135"/>
              <a:chExt cx="8142922" cy="261717"/>
            </a:xfrm>
          </p:grpSpPr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64EB30F-1345-4F90-A758-5E5A6B9062E9}"/>
                  </a:ext>
                </a:extLst>
              </p:cNvPr>
              <p:cNvSpPr txBox="1"/>
              <p:nvPr/>
            </p:nvSpPr>
            <p:spPr>
              <a:xfrm>
                <a:off x="2038884" y="3672242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BF409287-64F8-4044-8317-FE33FFA27124}"/>
                  </a:ext>
                </a:extLst>
              </p:cNvPr>
              <p:cNvSpPr txBox="1"/>
              <p:nvPr/>
            </p:nvSpPr>
            <p:spPr>
              <a:xfrm>
                <a:off x="3240757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9A3837C6-D229-4F54-B4E0-D55274D1CE38}"/>
                  </a:ext>
                </a:extLst>
              </p:cNvPr>
              <p:cNvSpPr txBox="1"/>
              <p:nvPr/>
            </p:nvSpPr>
            <p:spPr>
              <a:xfrm>
                <a:off x="4440020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A8661FF-5CD4-4B1C-836C-C81E01CC40D5}"/>
                  </a:ext>
                </a:extLst>
              </p:cNvPr>
              <p:cNvSpPr txBox="1"/>
              <p:nvPr/>
            </p:nvSpPr>
            <p:spPr>
              <a:xfrm>
                <a:off x="5654729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407679EC-0D73-41E7-9BE6-3E9AD27B576D}"/>
                  </a:ext>
                </a:extLst>
              </p:cNvPr>
              <p:cNvSpPr txBox="1"/>
              <p:nvPr/>
            </p:nvSpPr>
            <p:spPr>
              <a:xfrm>
                <a:off x="6841157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E06DFC8D-87DA-4B5E-B784-6E2E30C24E7E}"/>
                  </a:ext>
                </a:extLst>
              </p:cNvPr>
              <p:cNvSpPr txBox="1"/>
              <p:nvPr/>
            </p:nvSpPr>
            <p:spPr>
              <a:xfrm>
                <a:off x="8030993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AEEB063C-BFD1-4DC2-81E8-3ECF12BB71F1}"/>
                  </a:ext>
                </a:extLst>
              </p:cNvPr>
              <p:cNvSpPr txBox="1"/>
              <p:nvPr/>
            </p:nvSpPr>
            <p:spPr>
              <a:xfrm>
                <a:off x="9211402" y="3672135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en hoger</a:t>
                </a:r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208171F4-EC15-4FEA-8116-4250445E7A9A}"/>
                </a:ext>
              </a:extLst>
            </p:cNvPr>
            <p:cNvGrpSpPr/>
            <p:nvPr/>
          </p:nvGrpSpPr>
          <p:grpSpPr>
            <a:xfrm>
              <a:off x="2135765" y="4166764"/>
              <a:ext cx="8142922" cy="261717"/>
              <a:chOff x="2135765" y="4166764"/>
              <a:chExt cx="8142922" cy="261717"/>
            </a:xfrm>
          </p:grpSpPr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F3500C2-16CB-4C0C-863D-EE020E853120}"/>
                  </a:ext>
                </a:extLst>
              </p:cNvPr>
              <p:cNvSpPr txBox="1"/>
              <p:nvPr/>
            </p:nvSpPr>
            <p:spPr>
              <a:xfrm>
                <a:off x="2135765" y="4166871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EB5EE81-D6FB-41FE-8375-259F38918B5D}"/>
                  </a:ext>
                </a:extLst>
              </p:cNvPr>
              <p:cNvSpPr txBox="1"/>
              <p:nvPr/>
            </p:nvSpPr>
            <p:spPr>
              <a:xfrm>
                <a:off x="3337638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80E3652-0B63-444C-84D5-1FE802DB19A2}"/>
                  </a:ext>
                </a:extLst>
              </p:cNvPr>
              <p:cNvSpPr txBox="1"/>
              <p:nvPr/>
            </p:nvSpPr>
            <p:spPr>
              <a:xfrm>
                <a:off x="4536901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FC5C32E8-9D81-4A45-B5EA-80B6BF6A7262}"/>
                  </a:ext>
                </a:extLst>
              </p:cNvPr>
              <p:cNvSpPr txBox="1"/>
              <p:nvPr/>
            </p:nvSpPr>
            <p:spPr>
              <a:xfrm>
                <a:off x="5742183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A9DBAC65-1D82-4875-92FD-FA19F1C79062}"/>
                  </a:ext>
                </a:extLst>
              </p:cNvPr>
              <p:cNvSpPr txBox="1"/>
              <p:nvPr/>
            </p:nvSpPr>
            <p:spPr>
              <a:xfrm>
                <a:off x="6938038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E4C264D-4D0F-4D30-978F-43CA0DED080A}"/>
                  </a:ext>
                </a:extLst>
              </p:cNvPr>
              <p:cNvSpPr txBox="1"/>
              <p:nvPr/>
            </p:nvSpPr>
            <p:spPr>
              <a:xfrm>
                <a:off x="8103001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04ECDB9D-2D5B-415E-9916-809B32BF831F}"/>
                  </a:ext>
                </a:extLst>
              </p:cNvPr>
              <p:cNvSpPr txBox="1"/>
              <p:nvPr/>
            </p:nvSpPr>
            <p:spPr>
              <a:xfrm>
                <a:off x="9308283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39124D54-D700-4A36-9AF0-A19357C210D5}"/>
                </a:ext>
              </a:extLst>
            </p:cNvPr>
            <p:cNvGrpSpPr/>
            <p:nvPr/>
          </p:nvGrpSpPr>
          <p:grpSpPr>
            <a:xfrm>
              <a:off x="2135765" y="5256311"/>
              <a:ext cx="8142922" cy="261717"/>
              <a:chOff x="2135765" y="4166764"/>
              <a:chExt cx="8142922" cy="261717"/>
            </a:xfrm>
          </p:grpSpPr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CACEB2B9-2332-499A-A765-694FFBFED0F9}"/>
                  </a:ext>
                </a:extLst>
              </p:cNvPr>
              <p:cNvSpPr txBox="1"/>
              <p:nvPr/>
            </p:nvSpPr>
            <p:spPr>
              <a:xfrm>
                <a:off x="2135765" y="4166871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5C2A6BBC-4668-4FA2-B58A-B86D743AEC9B}"/>
                  </a:ext>
                </a:extLst>
              </p:cNvPr>
              <p:cNvSpPr txBox="1"/>
              <p:nvPr/>
            </p:nvSpPr>
            <p:spPr>
              <a:xfrm>
                <a:off x="3337638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75441166-D90E-4542-91C7-FCCBDB5954E6}"/>
                  </a:ext>
                </a:extLst>
              </p:cNvPr>
              <p:cNvSpPr txBox="1"/>
              <p:nvPr/>
            </p:nvSpPr>
            <p:spPr>
              <a:xfrm>
                <a:off x="4536901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B2E48D3D-900F-4F1E-8450-E932FA9B7499}"/>
                  </a:ext>
                </a:extLst>
              </p:cNvPr>
              <p:cNvSpPr txBox="1"/>
              <p:nvPr/>
            </p:nvSpPr>
            <p:spPr>
              <a:xfrm>
                <a:off x="5742183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96D49AD1-D95B-4F43-B4B2-94203883E6FA}"/>
                  </a:ext>
                </a:extLst>
              </p:cNvPr>
              <p:cNvSpPr txBox="1"/>
              <p:nvPr/>
            </p:nvSpPr>
            <p:spPr>
              <a:xfrm>
                <a:off x="6938038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9976F60-7D90-4693-A2B9-8441A321802D}"/>
                  </a:ext>
                </a:extLst>
              </p:cNvPr>
              <p:cNvSpPr txBox="1"/>
              <p:nvPr/>
            </p:nvSpPr>
            <p:spPr>
              <a:xfrm>
                <a:off x="8103001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FB3278DC-D0F4-4C91-99D2-FD7A64E9DB75}"/>
                  </a:ext>
                </a:extLst>
              </p:cNvPr>
              <p:cNvSpPr txBox="1"/>
              <p:nvPr/>
            </p:nvSpPr>
            <p:spPr>
              <a:xfrm>
                <a:off x="9308283" y="4166764"/>
                <a:ext cx="9704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100" b="0" dirty="0"/>
                  <a:t>of lager</a:t>
                </a:r>
              </a:p>
            </p:txBody>
          </p:sp>
        </p:grpSp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6C06678C-BDFA-4E8E-8629-BABA757A6EA6}"/>
                </a:ext>
              </a:extLst>
            </p:cNvPr>
            <p:cNvSpPr txBox="1"/>
            <p:nvPr/>
          </p:nvSpPr>
          <p:spPr>
            <a:xfrm>
              <a:off x="1113557" y="5529901"/>
              <a:ext cx="91651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b="0" dirty="0"/>
                <a:t>Spier kwaliteit score wordt niet nauwkeurig gemeten, wanneer er bijzondere afwijkingen zijn in de vochtbalans van het lichaam, zoals bijvoorbeeld:</a:t>
              </a:r>
            </a:p>
            <a:p>
              <a:pPr marL="171450" indent="-171450">
                <a:buFontTx/>
                <a:buChar char="-"/>
              </a:pPr>
              <a:r>
                <a:rPr lang="nl-NL" sz="1000" b="0" dirty="0"/>
                <a:t>Als het lichaam vermoeid is of opgezet</a:t>
              </a:r>
            </a:p>
            <a:p>
              <a:pPr marL="171450" indent="-171450">
                <a:buFontTx/>
                <a:buChar char="-"/>
              </a:pPr>
              <a:r>
                <a:rPr lang="nl-NL" sz="1000" b="0" dirty="0"/>
                <a:t>Als de persoon is gedehydrateerd of lijdt aan verminderde doorbloeding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6302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spect="1" noChangeArrowheads="1"/>
          </p:cNvSpPr>
          <p:nvPr/>
        </p:nvSpPr>
        <p:spPr bwMode="auto">
          <a:xfrm>
            <a:off x="9793288" y="3455988"/>
            <a:ext cx="6478587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0659" name="Oval 3"/>
          <p:cNvSpPr>
            <a:spLocks noChangeAspect="1" noChangeArrowheads="1"/>
          </p:cNvSpPr>
          <p:nvPr/>
        </p:nvSpPr>
        <p:spPr bwMode="auto">
          <a:xfrm>
            <a:off x="-5688013" y="2952750"/>
            <a:ext cx="9720263" cy="972026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0660" name="Oval 4"/>
          <p:cNvSpPr>
            <a:spLocks noChangeAspect="1" noChangeArrowheads="1"/>
          </p:cNvSpPr>
          <p:nvPr/>
        </p:nvSpPr>
        <p:spPr bwMode="auto">
          <a:xfrm>
            <a:off x="10082213" y="-360363"/>
            <a:ext cx="1908175" cy="19034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0661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47925" y="735013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sz="4400" b="0" dirty="0">
                <a:solidFill>
                  <a:schemeClr val="bg1"/>
                </a:solidFill>
                <a:latin typeface="Arial Narrow" pitchFamily="34" charset="0"/>
              </a:rPr>
              <a:t>CONDITIENIVEAU</a:t>
            </a:r>
          </a:p>
        </p:txBody>
      </p:sp>
      <p:sp>
        <p:nvSpPr>
          <p:cNvPr id="70663" name="Oval 10"/>
          <p:cNvSpPr>
            <a:spLocks noChangeAspect="1" noChangeArrowheads="1"/>
          </p:cNvSpPr>
          <p:nvPr/>
        </p:nvSpPr>
        <p:spPr bwMode="auto">
          <a:xfrm>
            <a:off x="9505950" y="360363"/>
            <a:ext cx="1008063" cy="1004887"/>
          </a:xfrm>
          <a:prstGeom prst="ellipse">
            <a:avLst/>
          </a:prstGeom>
          <a:solidFill>
            <a:srgbClr val="FF33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7066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701675"/>
            <a:ext cx="12557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Rectangle 14"/>
          <p:cNvSpPr>
            <a:spLocks noChangeArrowheads="1"/>
          </p:cNvSpPr>
          <p:nvPr/>
        </p:nvSpPr>
        <p:spPr bwMode="auto">
          <a:xfrm>
            <a:off x="576263" y="5529263"/>
            <a:ext cx="1511300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0666" name="Rectangle 17"/>
          <p:cNvSpPr>
            <a:spLocks noChangeArrowheads="1"/>
          </p:cNvSpPr>
          <p:nvPr/>
        </p:nvSpPr>
        <p:spPr bwMode="auto">
          <a:xfrm>
            <a:off x="576263" y="4970463"/>
            <a:ext cx="1511300" cy="430212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936625" y="49704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b="0"/>
              <a:t>VET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68338" y="5538788"/>
            <a:ext cx="136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b="0">
                <a:solidFill>
                  <a:schemeClr val="bg1"/>
                </a:solidFill>
              </a:rPr>
              <a:t>SPIEREN</a:t>
            </a:r>
          </a:p>
        </p:txBody>
      </p:sp>
      <p:sp>
        <p:nvSpPr>
          <p:cNvPr id="70669" name="Rectangle 21"/>
          <p:cNvSpPr>
            <a:spLocks noChangeArrowheads="1"/>
          </p:cNvSpPr>
          <p:nvPr/>
        </p:nvSpPr>
        <p:spPr bwMode="auto">
          <a:xfrm rot="5400000">
            <a:off x="1654969" y="3529807"/>
            <a:ext cx="3455987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0670" name="Text Box 23"/>
          <p:cNvSpPr txBox="1">
            <a:spLocks noChangeArrowheads="1"/>
          </p:cNvSpPr>
          <p:nvPr/>
        </p:nvSpPr>
        <p:spPr bwMode="auto">
          <a:xfrm rot="-5400000">
            <a:off x="1801813" y="3476625"/>
            <a:ext cx="318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1600" b="0"/>
              <a:t>laag         gemiddeld         hoog</a:t>
            </a:r>
          </a:p>
        </p:txBody>
      </p:sp>
      <p:sp>
        <p:nvSpPr>
          <p:cNvPr id="70671" name="Oval 24"/>
          <p:cNvSpPr>
            <a:spLocks noChangeAspect="1" noChangeArrowheads="1"/>
          </p:cNvSpPr>
          <p:nvPr/>
        </p:nvSpPr>
        <p:spPr bwMode="auto">
          <a:xfrm>
            <a:off x="865188" y="3024188"/>
            <a:ext cx="792162" cy="790575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0672" name="Text Box 30"/>
          <p:cNvSpPr txBox="1">
            <a:spLocks noChangeArrowheads="1"/>
          </p:cNvSpPr>
          <p:nvPr/>
        </p:nvSpPr>
        <p:spPr bwMode="auto">
          <a:xfrm rot="-5400000">
            <a:off x="1814513" y="3441700"/>
            <a:ext cx="318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1600" b="0"/>
              <a:t>laag         gemiddeld         hoog</a:t>
            </a:r>
          </a:p>
        </p:txBody>
      </p:sp>
      <p:sp>
        <p:nvSpPr>
          <p:cNvPr id="70673" name="Rectangle 34"/>
          <p:cNvSpPr>
            <a:spLocks noChangeArrowheads="1"/>
          </p:cNvSpPr>
          <p:nvPr/>
        </p:nvSpPr>
        <p:spPr bwMode="auto">
          <a:xfrm rot="5400000">
            <a:off x="1080294" y="3528219"/>
            <a:ext cx="3478212" cy="431800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0674" name="Text Box 35"/>
          <p:cNvSpPr txBox="1">
            <a:spLocks noChangeArrowheads="1"/>
          </p:cNvSpPr>
          <p:nvPr/>
        </p:nvSpPr>
        <p:spPr bwMode="auto">
          <a:xfrm rot="-5400000">
            <a:off x="1228725" y="3490913"/>
            <a:ext cx="318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1600" b="0"/>
              <a:t>laag         gemiddeld         hoog</a:t>
            </a:r>
          </a:p>
        </p:txBody>
      </p:sp>
      <p:sp>
        <p:nvSpPr>
          <p:cNvPr id="70675" name="Rectangle 36"/>
          <p:cNvSpPr>
            <a:spLocks noChangeArrowheads="1"/>
          </p:cNvSpPr>
          <p:nvPr/>
        </p:nvSpPr>
        <p:spPr bwMode="auto">
          <a:xfrm>
            <a:off x="2592388" y="5545138"/>
            <a:ext cx="3960812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70676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4513" y="2000250"/>
            <a:ext cx="3468687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7" name="Text Box 38"/>
          <p:cNvSpPr txBox="1">
            <a:spLocks noChangeArrowheads="1"/>
          </p:cNvSpPr>
          <p:nvPr/>
        </p:nvSpPr>
        <p:spPr bwMode="auto">
          <a:xfrm>
            <a:off x="3313113" y="5583238"/>
            <a:ext cx="318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nl-NL" sz="1600" b="0">
                <a:solidFill>
                  <a:schemeClr val="bg1"/>
                </a:solidFill>
              </a:rPr>
              <a:t>laag         gemiddeld         hoog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6769100" y="1927225"/>
            <a:ext cx="4752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2900" indent="-342900" defTabSz="1028700">
              <a:spcBef>
                <a:spcPct val="25000"/>
              </a:spcBef>
              <a:buFontTx/>
              <a:buAutoNum type="arabicPeriod"/>
              <a:defRPr/>
            </a:pPr>
            <a:r>
              <a:rPr lang="nl-NL" sz="2400" b="0">
                <a:solidFill>
                  <a:schemeClr val="bg1"/>
                </a:solidFill>
              </a:rPr>
              <a:t>Ongemerkt zwaarlijvig</a:t>
            </a:r>
          </a:p>
          <a:p>
            <a:pPr marL="342900" indent="-342900" defTabSz="1028700">
              <a:spcBef>
                <a:spcPct val="25000"/>
              </a:spcBef>
              <a:buFontTx/>
              <a:buAutoNum type="arabicPeriod"/>
              <a:defRPr/>
            </a:pPr>
            <a:r>
              <a:rPr lang="nl-NL" sz="2400" b="0">
                <a:solidFill>
                  <a:schemeClr val="bg1"/>
                </a:solidFill>
              </a:rPr>
              <a:t>Zwaarlijvig</a:t>
            </a:r>
          </a:p>
          <a:p>
            <a:pPr marL="342900" indent="-342900" defTabSz="1028700">
              <a:spcBef>
                <a:spcPct val="25000"/>
              </a:spcBef>
              <a:buFontTx/>
              <a:buAutoNum type="arabicPeriod"/>
              <a:defRPr/>
            </a:pPr>
            <a:r>
              <a:rPr lang="nl-NL" sz="2400" b="0">
                <a:solidFill>
                  <a:schemeClr val="bg1"/>
                </a:solidFill>
              </a:rPr>
              <a:t>Stevig gebouwd</a:t>
            </a:r>
          </a:p>
          <a:p>
            <a:pPr marL="342900" indent="-342900" defTabSz="1028700">
              <a:spcBef>
                <a:spcPct val="25000"/>
              </a:spcBef>
              <a:buFontTx/>
              <a:buAutoNum type="arabicPeriod"/>
              <a:defRPr/>
            </a:pPr>
            <a:r>
              <a:rPr lang="nl-NL" sz="2400" b="0">
                <a:solidFill>
                  <a:schemeClr val="bg1"/>
                </a:solidFill>
              </a:rPr>
              <a:t>Te weinig lichaamsbeweging</a:t>
            </a:r>
          </a:p>
          <a:p>
            <a:pPr marL="342900" indent="-342900" defTabSz="1028700">
              <a:spcBef>
                <a:spcPct val="25000"/>
              </a:spcBef>
              <a:buFontTx/>
              <a:buAutoNum type="arabicPeriod"/>
              <a:defRPr/>
            </a:pPr>
            <a:r>
              <a:rPr lang="nl-NL" sz="2400" b="0">
                <a:solidFill>
                  <a:schemeClr val="bg1"/>
                </a:solidFill>
              </a:rPr>
              <a:t>Normaal</a:t>
            </a:r>
          </a:p>
          <a:p>
            <a:pPr marL="342900" indent="-342900" defTabSz="1028700">
              <a:spcBef>
                <a:spcPct val="25000"/>
              </a:spcBef>
              <a:buFontTx/>
              <a:buAutoNum type="arabicPeriod"/>
              <a:defRPr/>
            </a:pPr>
            <a:r>
              <a:rPr lang="nl-NL" sz="2400" b="0">
                <a:solidFill>
                  <a:schemeClr val="bg1"/>
                </a:solidFill>
              </a:rPr>
              <a:t>Normaal gespierd</a:t>
            </a:r>
          </a:p>
          <a:p>
            <a:pPr marL="342900" indent="-342900" defTabSz="1028700">
              <a:spcBef>
                <a:spcPct val="25000"/>
              </a:spcBef>
              <a:buFontTx/>
              <a:buAutoNum type="arabicPeriod"/>
              <a:defRPr/>
            </a:pPr>
            <a:r>
              <a:rPr lang="nl-NL" sz="2400" b="0">
                <a:solidFill>
                  <a:schemeClr val="bg1"/>
                </a:solidFill>
              </a:rPr>
              <a:t>Mager</a:t>
            </a:r>
          </a:p>
          <a:p>
            <a:pPr marL="342900" indent="-342900" defTabSz="1028700">
              <a:spcBef>
                <a:spcPct val="25000"/>
              </a:spcBef>
              <a:buFontTx/>
              <a:buAutoNum type="arabicPeriod"/>
              <a:defRPr/>
            </a:pPr>
            <a:r>
              <a:rPr lang="nl-NL" sz="2400" b="0">
                <a:solidFill>
                  <a:schemeClr val="bg1"/>
                </a:solidFill>
              </a:rPr>
              <a:t>Mager gespierd</a:t>
            </a:r>
          </a:p>
          <a:p>
            <a:pPr marL="342900" indent="-342900" defTabSz="1028700">
              <a:spcBef>
                <a:spcPct val="25000"/>
              </a:spcBef>
              <a:buFontTx/>
              <a:buAutoNum type="arabicPeriod"/>
              <a:defRPr/>
            </a:pPr>
            <a:r>
              <a:rPr lang="nl-NL" sz="2400" b="0">
                <a:solidFill>
                  <a:schemeClr val="bg1"/>
                </a:solidFill>
              </a:rPr>
              <a:t>Erg gespierd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2"/>
          <p:cNvSpPr>
            <a:spLocks noChangeAspect="1" noChangeArrowheads="1"/>
          </p:cNvSpPr>
          <p:nvPr/>
        </p:nvSpPr>
        <p:spPr bwMode="auto">
          <a:xfrm>
            <a:off x="9505950" y="360363"/>
            <a:ext cx="6478588" cy="6478587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3731" name="Oval 3"/>
          <p:cNvSpPr>
            <a:spLocks noChangeAspect="1" noChangeArrowheads="1"/>
          </p:cNvSpPr>
          <p:nvPr/>
        </p:nvSpPr>
        <p:spPr bwMode="auto">
          <a:xfrm>
            <a:off x="-7632700" y="2519363"/>
            <a:ext cx="9720263" cy="9720262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3732" name="Oval 4"/>
          <p:cNvSpPr>
            <a:spLocks noChangeAspect="1" noChangeArrowheads="1"/>
          </p:cNvSpPr>
          <p:nvPr/>
        </p:nvSpPr>
        <p:spPr bwMode="auto">
          <a:xfrm>
            <a:off x="9937750" y="5527675"/>
            <a:ext cx="1908175" cy="19034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3733" name="Oval 5"/>
          <p:cNvSpPr>
            <a:spLocks noChangeAspect="1" noChangeArrowheads="1"/>
          </p:cNvSpPr>
          <p:nvPr/>
        </p:nvSpPr>
        <p:spPr bwMode="auto">
          <a:xfrm>
            <a:off x="288925" y="431800"/>
            <a:ext cx="1800225" cy="1800225"/>
          </a:xfrm>
          <a:prstGeom prst="ellipse">
            <a:avLst/>
          </a:prstGeom>
          <a:solidFill>
            <a:schemeClr val="bg1"/>
          </a:solidFill>
          <a:ln w="317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376488" y="690563"/>
            <a:ext cx="4968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2863" tIns="51431" rIns="102863" bIns="51431">
            <a:spAutoFit/>
          </a:bodyPr>
          <a:lstStyle/>
          <a:p>
            <a:pPr defTabSz="1028700">
              <a:lnSpc>
                <a:spcPct val="90000"/>
              </a:lnSpc>
              <a:defRPr/>
            </a:pPr>
            <a:r>
              <a:rPr lang="nl-NL" altLang="nl-NL" sz="4400" b="0" dirty="0">
                <a:solidFill>
                  <a:schemeClr val="bg1"/>
                </a:solidFill>
                <a:latin typeface="Arial Narrow" pitchFamily="34" charset="0"/>
              </a:rPr>
              <a:t>VISCERAAL </a:t>
            </a:r>
            <a:r>
              <a:rPr lang="nl-NL" altLang="nl-NL" sz="4400" dirty="0">
                <a:solidFill>
                  <a:schemeClr val="bg1"/>
                </a:solidFill>
              </a:rPr>
              <a:t>VET</a:t>
            </a:r>
          </a:p>
        </p:txBody>
      </p:sp>
      <p:sp>
        <p:nvSpPr>
          <p:cNvPr id="73735" name="Oval 7"/>
          <p:cNvSpPr>
            <a:spLocks noChangeAspect="1" noChangeArrowheads="1"/>
          </p:cNvSpPr>
          <p:nvPr/>
        </p:nvSpPr>
        <p:spPr bwMode="auto">
          <a:xfrm>
            <a:off x="10642600" y="576263"/>
            <a:ext cx="647700" cy="646112"/>
          </a:xfrm>
          <a:prstGeom prst="ellipse">
            <a:avLst/>
          </a:prstGeom>
          <a:solidFill>
            <a:srgbClr val="FF99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3736" name="Oval 8"/>
          <p:cNvSpPr>
            <a:spLocks noChangeAspect="1" noChangeArrowheads="1"/>
          </p:cNvSpPr>
          <p:nvPr/>
        </p:nvSpPr>
        <p:spPr bwMode="auto">
          <a:xfrm>
            <a:off x="1223963" y="5184775"/>
            <a:ext cx="1008062" cy="1004888"/>
          </a:xfrm>
          <a:prstGeom prst="ellipse">
            <a:avLst/>
          </a:prstGeom>
          <a:solidFill>
            <a:srgbClr val="99CCFF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sp>
        <p:nvSpPr>
          <p:cNvPr id="73737" name="Oval 9"/>
          <p:cNvSpPr>
            <a:spLocks noChangeAspect="1" noChangeArrowheads="1"/>
          </p:cNvSpPr>
          <p:nvPr/>
        </p:nvSpPr>
        <p:spPr bwMode="auto">
          <a:xfrm>
            <a:off x="215900" y="3527425"/>
            <a:ext cx="863600" cy="862013"/>
          </a:xfrm>
          <a:prstGeom prst="ellips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1800" b="0"/>
          </a:p>
        </p:txBody>
      </p:sp>
      <p:graphicFrame>
        <p:nvGraphicFramePr>
          <p:cNvPr id="50219" name="Group 43"/>
          <p:cNvGraphicFramePr>
            <a:graphicFrameLocks noGrp="1"/>
          </p:cNvGraphicFramePr>
          <p:nvPr/>
        </p:nvGraphicFramePr>
        <p:xfrm>
          <a:off x="2552700" y="3079750"/>
          <a:ext cx="3713163" cy="2527300"/>
        </p:xfrm>
        <a:graphic>
          <a:graphicData uri="http://schemas.openxmlformats.org/drawingml/2006/table">
            <a:tbl>
              <a:tblPr/>
              <a:tblGrid>
                <a:gridCol w="126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1 - 4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uitstekend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5 - 8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goed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9 - 12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risico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12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ongezond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50" name="Text Box 12"/>
          <p:cNvSpPr txBox="1">
            <a:spLocks noChangeArrowheads="1"/>
          </p:cNvSpPr>
          <p:nvPr/>
        </p:nvSpPr>
        <p:spPr bwMode="auto">
          <a:xfrm>
            <a:off x="2447925" y="1668463"/>
            <a:ext cx="3600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defTabSz="1028700">
              <a:spcBef>
                <a:spcPct val="50000"/>
              </a:spcBef>
              <a:defRPr/>
            </a:pPr>
            <a:r>
              <a:rPr lang="nl-NL" altLang="nl-NL" sz="3200" b="0">
                <a:solidFill>
                  <a:schemeClr val="bg1"/>
                </a:solidFill>
              </a:rPr>
              <a:t>Inwendig buikvet rond de organen</a:t>
            </a:r>
          </a:p>
        </p:txBody>
      </p:sp>
      <p:pic>
        <p:nvPicPr>
          <p:cNvPr id="73756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631825"/>
            <a:ext cx="876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7" name="Text Box 32"/>
          <p:cNvSpPr txBox="1">
            <a:spLocks noChangeArrowheads="1"/>
          </p:cNvSpPr>
          <p:nvPr/>
        </p:nvSpPr>
        <p:spPr bwMode="auto">
          <a:xfrm>
            <a:off x="4392613" y="5711825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600" b="0"/>
              <a:t>Bron: Tanita</a:t>
            </a:r>
          </a:p>
        </p:txBody>
      </p:sp>
      <p:sp>
        <p:nvSpPr>
          <p:cNvPr id="73758" name="Oval 33" descr="Visceraal vet"/>
          <p:cNvSpPr>
            <a:spLocks noChangeArrowheads="1"/>
          </p:cNvSpPr>
          <p:nvPr/>
        </p:nvSpPr>
        <p:spPr bwMode="auto">
          <a:xfrm>
            <a:off x="7054850" y="1149350"/>
            <a:ext cx="4106863" cy="41068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58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3759" name="Group 43"/>
          <p:cNvGrpSpPr>
            <a:grpSpLocks/>
          </p:cNvGrpSpPr>
          <p:nvPr/>
        </p:nvGrpSpPr>
        <p:grpSpPr bwMode="auto">
          <a:xfrm>
            <a:off x="8496300" y="4411663"/>
            <a:ext cx="1512888" cy="714375"/>
            <a:chOff x="5307" y="2822"/>
            <a:chExt cx="953" cy="450"/>
          </a:xfrm>
        </p:grpSpPr>
        <p:sp>
          <p:nvSpPr>
            <p:cNvPr id="73760" name="Text Box 38"/>
            <p:cNvSpPr txBox="1">
              <a:spLocks noChangeArrowheads="1"/>
            </p:cNvSpPr>
            <p:nvPr/>
          </p:nvSpPr>
          <p:spPr bwMode="auto">
            <a:xfrm>
              <a:off x="5529" y="2822"/>
              <a:ext cx="73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nl-NL" sz="1200">
                  <a:solidFill>
                    <a:schemeClr val="bg1"/>
                  </a:solidFill>
                  <a:latin typeface="Arial Narrow" pitchFamily="34" charset="0"/>
                </a:rPr>
                <a:t>Spier</a:t>
              </a:r>
            </a:p>
            <a:p>
              <a:pPr>
                <a:lnSpc>
                  <a:spcPct val="85000"/>
                </a:lnSpc>
              </a:pPr>
              <a:r>
                <a:rPr lang="nl-NL" sz="1200">
                  <a:solidFill>
                    <a:schemeClr val="bg1"/>
                  </a:solidFill>
                  <a:latin typeface="Arial Narrow" pitchFamily="34" charset="0"/>
                </a:rPr>
                <a:t>Vet in spier</a:t>
              </a:r>
            </a:p>
            <a:p>
              <a:pPr>
                <a:lnSpc>
                  <a:spcPct val="85000"/>
                </a:lnSpc>
              </a:pPr>
              <a:r>
                <a:rPr lang="nl-NL" sz="1200">
                  <a:solidFill>
                    <a:schemeClr val="bg1"/>
                  </a:solidFill>
                  <a:latin typeface="Arial Narrow" pitchFamily="34" charset="0"/>
                </a:rPr>
                <a:t>Onderhuids vet</a:t>
              </a:r>
            </a:p>
            <a:p>
              <a:pPr>
                <a:lnSpc>
                  <a:spcPct val="85000"/>
                </a:lnSpc>
              </a:pPr>
              <a:r>
                <a:rPr lang="nl-NL" sz="1200">
                  <a:solidFill>
                    <a:schemeClr val="bg1"/>
                  </a:solidFill>
                  <a:latin typeface="Arial Narrow" pitchFamily="34" charset="0"/>
                </a:rPr>
                <a:t>Visceraal vet</a:t>
              </a:r>
            </a:p>
          </p:txBody>
        </p:sp>
        <p:sp>
          <p:nvSpPr>
            <p:cNvPr id="73761" name="Line 39"/>
            <p:cNvSpPr>
              <a:spLocks noChangeShapeType="1"/>
            </p:cNvSpPr>
            <p:nvPr/>
          </p:nvSpPr>
          <p:spPr bwMode="auto">
            <a:xfrm>
              <a:off x="5307" y="2893"/>
              <a:ext cx="227" cy="0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62" name="Line 40"/>
            <p:cNvSpPr>
              <a:spLocks noChangeShapeType="1"/>
            </p:cNvSpPr>
            <p:nvPr/>
          </p:nvSpPr>
          <p:spPr bwMode="auto">
            <a:xfrm>
              <a:off x="5307" y="2994"/>
              <a:ext cx="227" cy="0"/>
            </a:xfrm>
            <a:prstGeom prst="line">
              <a:avLst/>
            </a:prstGeom>
            <a:noFill/>
            <a:ln w="889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63" name="Line 41"/>
            <p:cNvSpPr>
              <a:spLocks noChangeShapeType="1"/>
            </p:cNvSpPr>
            <p:nvPr/>
          </p:nvSpPr>
          <p:spPr bwMode="auto">
            <a:xfrm>
              <a:off x="5307" y="3090"/>
              <a:ext cx="227" cy="0"/>
            </a:xfrm>
            <a:prstGeom prst="line">
              <a:avLst/>
            </a:prstGeom>
            <a:noFill/>
            <a:ln w="8890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64" name="Line 42"/>
            <p:cNvSpPr>
              <a:spLocks noChangeShapeType="1"/>
            </p:cNvSpPr>
            <p:nvPr/>
          </p:nvSpPr>
          <p:spPr bwMode="auto">
            <a:xfrm>
              <a:off x="5307" y="3193"/>
              <a:ext cx="227" cy="0"/>
            </a:xfrm>
            <a:prstGeom prst="line">
              <a:avLst/>
            </a:prstGeom>
            <a:noFill/>
            <a:ln w="889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ardontwerp">
  <a:themeElements>
    <a:clrScheme name="2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ardontwerp">
  <a:themeElements>
    <a:clrScheme name="3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ardontwerp">
  <a:themeElements>
    <a:clrScheme name="5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1070</Words>
  <Application>Microsoft Office PowerPoint</Application>
  <PresentationFormat>Aangepast</PresentationFormat>
  <Paragraphs>337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38</vt:i4>
      </vt:variant>
    </vt:vector>
  </HeadingPairs>
  <TitlesOfParts>
    <vt:vector size="48" baseType="lpstr">
      <vt:lpstr>MS PGothic</vt:lpstr>
      <vt:lpstr>Arial</vt:lpstr>
      <vt:lpstr>Arial Narrow</vt:lpstr>
      <vt:lpstr>Arial Rounded MT Bold</vt:lpstr>
      <vt:lpstr>Wingdings</vt:lpstr>
      <vt:lpstr>Standaardontwerp</vt:lpstr>
      <vt:lpstr>1_Standaardontwerp</vt:lpstr>
      <vt:lpstr>2_Standaardontwerp</vt:lpstr>
      <vt:lpstr>3_Standaardontwerp</vt:lpstr>
      <vt:lpstr>5_Standaardontwerp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Ron</dc:creator>
  <cp:lastModifiedBy>Ron Koppers</cp:lastModifiedBy>
  <cp:revision>185</cp:revision>
  <dcterms:created xsi:type="dcterms:W3CDTF">2015-11-07T08:59:22Z</dcterms:created>
  <dcterms:modified xsi:type="dcterms:W3CDTF">2018-07-31T09:08:32Z</dcterms:modified>
</cp:coreProperties>
</file>